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9" r:id="rId4"/>
    <p:sldId id="258" r:id="rId5"/>
    <p:sldId id="263" r:id="rId6"/>
    <p:sldId id="265" r:id="rId7"/>
    <p:sldId id="266" r:id="rId8"/>
    <p:sldId id="264" r:id="rId9"/>
    <p:sldId id="267" r:id="rId10"/>
    <p:sldId id="293" r:id="rId11"/>
    <p:sldId id="294" r:id="rId12"/>
    <p:sldId id="268" r:id="rId13"/>
    <p:sldId id="269" r:id="rId14"/>
    <p:sldId id="270" r:id="rId15"/>
    <p:sldId id="271" r:id="rId16"/>
    <p:sldId id="272" r:id="rId17"/>
    <p:sldId id="260" r:id="rId18"/>
    <p:sldId id="262" r:id="rId19"/>
    <p:sldId id="274" r:id="rId20"/>
    <p:sldId id="276" r:id="rId21"/>
    <p:sldId id="273" r:id="rId22"/>
    <p:sldId id="277" r:id="rId23"/>
    <p:sldId id="275" r:id="rId24"/>
    <p:sldId id="278" r:id="rId25"/>
    <p:sldId id="279" r:id="rId26"/>
    <p:sldId id="280" r:id="rId27"/>
    <p:sldId id="281" r:id="rId28"/>
    <p:sldId id="282" r:id="rId29"/>
    <p:sldId id="283" r:id="rId30"/>
    <p:sldId id="261" r:id="rId31"/>
    <p:sldId id="284" r:id="rId32"/>
    <p:sldId id="285" r:id="rId33"/>
    <p:sldId id="286" r:id="rId34"/>
    <p:sldId id="288" r:id="rId35"/>
    <p:sldId id="289" r:id="rId36"/>
    <p:sldId id="291" r:id="rId37"/>
    <p:sldId id="290" r:id="rId38"/>
    <p:sldId id="287" r:id="rId39"/>
    <p:sldId id="292"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89" autoAdjust="0"/>
  </p:normalViewPr>
  <p:slideViewPr>
    <p:cSldViewPr snapToGrid="0">
      <p:cViewPr varScale="1">
        <p:scale>
          <a:sx n="78" d="100"/>
          <a:sy n="78" d="100"/>
        </p:scale>
        <p:origin x="29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CCB32-0520-4BE9-9BEC-6440E11ED320}" type="datetimeFigureOut">
              <a:rPr lang="zh-CN" altLang="en-US" smtClean="0"/>
              <a:t>2022/3/16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CDA1B-5D36-43EB-8957-C38FEA379F00}" type="slidenum">
              <a:rPr lang="zh-CN" altLang="en-US" smtClean="0"/>
              <a:t>‹#›</a:t>
            </a:fld>
            <a:endParaRPr lang="zh-CN" altLang="en-US"/>
          </a:p>
        </p:txBody>
      </p:sp>
    </p:spTree>
    <p:extLst>
      <p:ext uri="{BB962C8B-B14F-4D97-AF65-F5344CB8AC3E}">
        <p14:creationId xmlns:p14="http://schemas.microsoft.com/office/powerpoint/2010/main" val="1721320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jiahao.baidu.com/s?id=1606663926820870833&amp;wfr=spider&amp;for=pc"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ul.qq.com/a/20150518/017701.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zhuanlan.zhihu.com/p/149217204"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sougwen.com/info"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aperswithcode.com/sota/language-modelling-on-penn-treebank-wor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3</a:t>
            </a:fld>
            <a:endParaRPr lang="zh-CN" altLang="en-US"/>
          </a:p>
        </p:txBody>
      </p:sp>
    </p:spTree>
    <p:extLst>
      <p:ext uri="{BB962C8B-B14F-4D97-AF65-F5344CB8AC3E}">
        <p14:creationId xmlns:p14="http://schemas.microsoft.com/office/powerpoint/2010/main" val="1845009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OK, now that we’ve discussed how we evaluate classical human artworks, now let’s turn to AI Art Value. </a:t>
            </a:r>
          </a:p>
          <a:p>
            <a:r>
              <a:rPr lang="en-US" altLang="zh-CN" dirty="0">
                <a:hlinkClick r:id="rId3"/>
              </a:rPr>
              <a:t>This is another example of AI painting. I think it is already not distinguishable with a human painting. </a:t>
            </a:r>
          </a:p>
          <a:p>
            <a:r>
              <a:rPr lang="en-US" altLang="zh-CN" dirty="0">
                <a:hlinkClick r:id="rId3"/>
              </a:rPr>
              <a:t>But some people may claim that it is digital, rather than some real things like oil paintings.</a:t>
            </a:r>
          </a:p>
          <a:p>
            <a:r>
              <a:rPr lang="en-US" altLang="zh-CN" dirty="0">
                <a:hlinkClick r:id="rId3"/>
              </a:rPr>
              <a:t>But actually, it is. (anime)</a:t>
            </a:r>
          </a:p>
          <a:p>
            <a:r>
              <a:rPr lang="en-US" altLang="zh-CN" dirty="0">
                <a:hlinkClick r:id="rId3"/>
              </a:rPr>
              <a:t>As we can see, this robot is capable of real painting. (anime)</a:t>
            </a:r>
          </a:p>
          <a:p>
            <a:r>
              <a:rPr lang="en-US" altLang="zh-CN" dirty="0">
                <a:hlinkClick r:id="rId3"/>
              </a:rPr>
              <a:t>Therefore, we can claim that xxx</a:t>
            </a:r>
          </a:p>
          <a:p>
            <a:endParaRPr lang="en-US" altLang="zh-CN" dirty="0">
              <a:hlinkClick r:id="rId3"/>
            </a:endParaRPr>
          </a:p>
          <a:p>
            <a:r>
              <a:rPr lang="zh-CN" altLang="en-US" dirty="0">
                <a:hlinkClick r:id="rId3"/>
              </a:rPr>
              <a:t>你能看出来这是机器人的绘画？ </a:t>
            </a:r>
            <a:r>
              <a:rPr lang="en-US" altLang="zh-CN" dirty="0">
                <a:hlinkClick r:id="rId3"/>
              </a:rPr>
              <a:t>(baidu.com)</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12</a:t>
            </a:fld>
            <a:endParaRPr lang="zh-CN" altLang="en-US"/>
          </a:p>
        </p:txBody>
      </p:sp>
    </p:spTree>
    <p:extLst>
      <p:ext uri="{BB962C8B-B14F-4D97-AF65-F5344CB8AC3E}">
        <p14:creationId xmlns:p14="http://schemas.microsoft.com/office/powerpoint/2010/main" val="320282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莫奈：亲手描绘妻子遗像</a:t>
            </a:r>
            <a:r>
              <a:rPr lang="en-US" altLang="zh-CN" dirty="0">
                <a:hlinkClick r:id="rId3"/>
              </a:rPr>
              <a:t>_</a:t>
            </a:r>
            <a:r>
              <a:rPr lang="zh-CN" altLang="en-US" dirty="0">
                <a:hlinkClick r:id="rId3"/>
              </a:rPr>
              <a:t>文化</a:t>
            </a:r>
            <a:r>
              <a:rPr lang="en-US" altLang="zh-CN" dirty="0">
                <a:hlinkClick r:id="rId3"/>
              </a:rPr>
              <a:t>_</a:t>
            </a:r>
            <a:r>
              <a:rPr lang="zh-CN" altLang="en-US" dirty="0">
                <a:hlinkClick r:id="rId3"/>
              </a:rPr>
              <a:t>腾讯网 </a:t>
            </a:r>
            <a:r>
              <a:rPr lang="en-US" altLang="zh-CN" dirty="0">
                <a:hlinkClick r:id="rId3"/>
              </a:rPr>
              <a:t>(qq.com)</a:t>
            </a:r>
            <a:endParaRPr lang="en-US" altLang="zh-CN" dirty="0"/>
          </a:p>
          <a:p>
            <a:r>
              <a:rPr lang="en-US" altLang="zh-CN" dirty="0"/>
              <a:t>Now let’s discuss the art value of AI influenced by its background and comment.</a:t>
            </a:r>
          </a:p>
          <a:p>
            <a:r>
              <a:rPr lang="en-US" altLang="zh-CN" dirty="0"/>
              <a:t>You may appreciate the content of this work first. (pause)</a:t>
            </a:r>
          </a:p>
          <a:p>
            <a:r>
              <a:rPr lang="en-US" altLang="zh-CN" dirty="0"/>
              <a:t>OK. Now I tell you its background. (anime)</a:t>
            </a:r>
          </a:p>
          <a:p>
            <a:r>
              <a:rPr lang="en-US" altLang="zh-CN" dirty="0"/>
              <a:t>It is an AI-generated image, so there is not much to say. (anime)</a:t>
            </a:r>
          </a:p>
          <a:p>
            <a:r>
              <a:rPr lang="en-US" altLang="zh-CN" dirty="0"/>
              <a:t>Also, a comment on this image. Don’t know if it makes sense to you.</a:t>
            </a:r>
          </a:p>
          <a:p>
            <a:r>
              <a:rPr lang="en-US" altLang="zh-CN" dirty="0"/>
              <a:t>But now, I want to tell you that, I cheated you. (anime)</a:t>
            </a:r>
          </a:p>
          <a:p>
            <a:r>
              <a:rPr lang="en-US" altLang="zh-CN" dirty="0"/>
              <a:t>This is another Monet’s work. Due to space limit, I use Chinese here.</a:t>
            </a:r>
          </a:p>
          <a:p>
            <a:r>
              <a:rPr lang="en-US" altLang="zh-CN" dirty="0"/>
              <a:t>There is a sad story behind this work. I won’t read it here, as when I first read about this story, I almost burst into tears. (anime)</a:t>
            </a:r>
          </a:p>
          <a:p>
            <a:r>
              <a:rPr lang="en-US" altLang="zh-CN" dirty="0"/>
              <a:t>I also provide an impressive comment on this for your better understanding of this image. [and this is 《</a:t>
            </a:r>
            <a:r>
              <a:rPr lang="zh-CN" altLang="en-US" dirty="0"/>
              <a:t>散步，持阳伞的女人</a:t>
            </a:r>
            <a:r>
              <a:rPr lang="en-US" altLang="zh-CN" dirty="0"/>
              <a:t>》]</a:t>
            </a:r>
          </a:p>
          <a:p>
            <a:r>
              <a:rPr lang="en-US" altLang="zh-CN" dirty="0"/>
              <a:t>I think now you won’t view this image as a messy painting anymore.</a:t>
            </a:r>
          </a:p>
          <a:p>
            <a:r>
              <a:rPr lang="en-US" altLang="zh-CN" dirty="0"/>
              <a:t>Here, I use this example to highlight the influence of other factors besides the content itself. Therefore, some potential art value may be overlooked by us, just as the feeling you just have.</a:t>
            </a:r>
          </a:p>
        </p:txBody>
      </p:sp>
      <p:sp>
        <p:nvSpPr>
          <p:cNvPr id="4" name="灯片编号占位符 3"/>
          <p:cNvSpPr>
            <a:spLocks noGrp="1"/>
          </p:cNvSpPr>
          <p:nvPr>
            <p:ph type="sldNum" sz="quarter" idx="5"/>
          </p:nvPr>
        </p:nvSpPr>
        <p:spPr/>
        <p:txBody>
          <a:bodyPr/>
          <a:lstStyle/>
          <a:p>
            <a:fld id="{B34CDA1B-5D36-43EB-8957-C38FEA379F00}" type="slidenum">
              <a:rPr lang="zh-CN" altLang="en-US" smtClean="0"/>
              <a:t>13</a:t>
            </a:fld>
            <a:endParaRPr lang="zh-CN" altLang="en-US"/>
          </a:p>
        </p:txBody>
      </p:sp>
    </p:spTree>
    <p:extLst>
      <p:ext uri="{BB962C8B-B14F-4D97-AF65-F5344CB8AC3E}">
        <p14:creationId xmlns:p14="http://schemas.microsoft.com/office/powerpoint/2010/main" val="974790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summary, with the framework I introduced before, I will share my overall opinion on ai art.</a:t>
            </a:r>
          </a:p>
          <a:p>
            <a:r>
              <a:rPr lang="en-US" altLang="zh-CN" dirty="0"/>
              <a:t>Lack emotion, so we may find it hard to understand, or empathy with the artwork.</a:t>
            </a:r>
          </a:p>
          <a:p>
            <a:r>
              <a:rPr lang="en-US" altLang="zh-CN" dirty="0"/>
              <a:t>Also, I think most ai artworks seldom xxx, which can further negatively impact our evaluation on them.</a:t>
            </a:r>
          </a:p>
          <a:p>
            <a:r>
              <a:rPr lang="en-US" altLang="zh-CN" dirty="0"/>
              <a:t>As a result, their value may not compete with human arts, and thus I will xxx</a:t>
            </a:r>
          </a:p>
          <a:p>
            <a:r>
              <a:rPr lang="en-US" altLang="zh-CN" dirty="0"/>
              <a:t>But do we have to hold a competition between ai and human artist?</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14</a:t>
            </a:fld>
            <a:endParaRPr lang="zh-CN" altLang="en-US"/>
          </a:p>
        </p:txBody>
      </p:sp>
    </p:spTree>
    <p:extLst>
      <p:ext uri="{BB962C8B-B14F-4D97-AF65-F5344CB8AC3E}">
        <p14:creationId xmlns:p14="http://schemas.microsoft.com/office/powerpoint/2010/main" val="1204866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Here I want to introduce a pioneer artist, </a:t>
            </a:r>
            <a:r>
              <a:rPr lang="en-US" altLang="zh-CN" b="0" i="0" dirty="0" err="1">
                <a:solidFill>
                  <a:srgbClr val="121212"/>
                </a:solidFill>
                <a:effectLst/>
                <a:latin typeface="-apple-system"/>
              </a:rPr>
              <a:t>Sougwen</a:t>
            </a:r>
            <a:r>
              <a:rPr lang="en-US" altLang="zh-CN" b="0" i="0" dirty="0">
                <a:solidFill>
                  <a:srgbClr val="121212"/>
                </a:solidFill>
                <a:effectLst/>
                <a:latin typeface="-apple-system"/>
              </a:rPr>
              <a:t> Chung. S</a:t>
            </a:r>
            <a:r>
              <a:rPr lang="en-US" altLang="zh-CN" dirty="0">
                <a:hlinkClick r:id="rId3"/>
              </a:rPr>
              <a:t>he doesn’t think we need to compete human creativity and ai creativity. Instead, we and AI can collaborate with each other. </a:t>
            </a:r>
          </a:p>
          <a:p>
            <a:r>
              <a:rPr lang="en-US" altLang="zh-CN" dirty="0">
                <a:hlinkClick r:id="rId3"/>
              </a:rPr>
              <a:t>She is a former research fellow at MIT’s Media Lab and a pioneer in the field of human-machine collaboration.</a:t>
            </a:r>
          </a:p>
          <a:p>
            <a:r>
              <a:rPr lang="en-US" altLang="zh-CN" dirty="0">
                <a:hlinkClick r:id="rId3"/>
              </a:rPr>
              <a:t>The drawing she’s setting on it the creation of both she and a robot swarm. (anime)</a:t>
            </a:r>
          </a:p>
          <a:p>
            <a:r>
              <a:rPr lang="en-US" altLang="zh-CN" dirty="0">
                <a:hlinkClick r:id="rId3"/>
              </a:rPr>
              <a:t>In my opinion, the robots created the bold curves highlighting the velocity and strength, while she is adding some spiritual strokes as a complementary.</a:t>
            </a:r>
          </a:p>
          <a:p>
            <a:r>
              <a:rPr lang="en-US" altLang="zh-CN" dirty="0">
                <a:hlinkClick r:id="rId3"/>
              </a:rPr>
              <a:t>So, her explorations told us that human-AI co-creation can be promising.</a:t>
            </a:r>
          </a:p>
          <a:p>
            <a:r>
              <a:rPr lang="zh-CN" altLang="en-US" dirty="0">
                <a:hlinkClick r:id="rId3"/>
              </a:rPr>
              <a:t>“</a:t>
            </a:r>
            <a:r>
              <a:rPr lang="en-US" altLang="zh-CN" dirty="0">
                <a:hlinkClick r:id="rId3"/>
              </a:rPr>
              <a:t>AI+</a:t>
            </a:r>
            <a:r>
              <a:rPr lang="zh-CN" altLang="en-US" dirty="0">
                <a:hlinkClick r:id="rId3"/>
              </a:rPr>
              <a:t>艺术”势不可挡，</a:t>
            </a:r>
            <a:r>
              <a:rPr lang="en-US" altLang="zh-CN" dirty="0">
                <a:hlinkClick r:id="rId3"/>
              </a:rPr>
              <a:t>AI</a:t>
            </a:r>
            <a:r>
              <a:rPr lang="zh-CN" altLang="en-US" dirty="0">
                <a:hlinkClick r:id="rId3"/>
              </a:rPr>
              <a:t>会是艺术的未来吗？ </a:t>
            </a:r>
            <a:r>
              <a:rPr lang="en-US" altLang="zh-CN" dirty="0">
                <a:hlinkClick r:id="rId3"/>
              </a:rPr>
              <a:t>- </a:t>
            </a:r>
            <a:r>
              <a:rPr lang="zh-CN" altLang="en-US" dirty="0">
                <a:hlinkClick r:id="rId3"/>
              </a:rPr>
              <a:t>知乎 </a:t>
            </a:r>
            <a:r>
              <a:rPr lang="en-US" altLang="zh-CN" dirty="0">
                <a:hlinkClick r:id="rId3"/>
              </a:rPr>
              <a:t>(zhihu.com)</a:t>
            </a:r>
            <a:endParaRPr lang="en-US" altLang="zh-CN" dirty="0"/>
          </a:p>
          <a:p>
            <a:r>
              <a:rPr lang="en-US" altLang="zh-CN" dirty="0" err="1">
                <a:hlinkClick r:id="rId4"/>
              </a:rPr>
              <a:t>Sougwen</a:t>
            </a:r>
            <a:r>
              <a:rPr lang="en-US" altLang="zh-CN" dirty="0">
                <a:hlinkClick r:id="rId4"/>
              </a:rPr>
              <a:t> Chung (</a:t>
            </a:r>
            <a:r>
              <a:rPr lang="zh-CN" altLang="en-US" dirty="0">
                <a:hlinkClick r:id="rId4"/>
              </a:rPr>
              <a:t>愫君</a:t>
            </a:r>
            <a:r>
              <a:rPr lang="en-US" altLang="zh-CN" dirty="0">
                <a:hlinkClick r:id="rId4"/>
              </a:rPr>
              <a:t>) – works by </a:t>
            </a:r>
            <a:r>
              <a:rPr lang="en-US" altLang="zh-CN" dirty="0" err="1">
                <a:hlinkClick r:id="rId4"/>
              </a:rPr>
              <a:t>sougwen</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15</a:t>
            </a:fld>
            <a:endParaRPr lang="zh-CN" altLang="en-US"/>
          </a:p>
        </p:txBody>
      </p:sp>
    </p:spTree>
    <p:extLst>
      <p:ext uri="{BB962C8B-B14F-4D97-AF65-F5344CB8AC3E}">
        <p14:creationId xmlns:p14="http://schemas.microsoft.com/office/powerpoint/2010/main" val="3903467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very good point of human-AI co-creation is that it can combine the strength of AI and Human.</a:t>
            </a:r>
          </a:p>
          <a:p>
            <a:r>
              <a:rPr lang="en-US" altLang="zh-CN" dirty="0"/>
              <a:t>First, human can endow AI creations with meaning. The GAN equation in the previous example is a typical example, created an interesting point to discuss. </a:t>
            </a:r>
          </a:p>
          <a:p>
            <a:r>
              <a:rPr lang="en-US" altLang="zh-CN" dirty="0"/>
              <a:t>Further, AI can power human with technique. It can lower the bar for low-skill users. As is shown in this pix2pix example, it can translate draft of a cat to a photo-like style, so that anyone capable of drawing a draft can enjoy this.</a:t>
            </a:r>
          </a:p>
          <a:p>
            <a:r>
              <a:rPr lang="en-US" altLang="zh-CN" dirty="0"/>
              <a:t>And let’s return to this </a:t>
            </a:r>
            <a:r>
              <a:rPr lang="zh-CN" altLang="en-US" dirty="0"/>
              <a:t>单身狗 </a:t>
            </a:r>
            <a:r>
              <a:rPr lang="en-US" altLang="zh-CN" dirty="0"/>
              <a:t>example, we can see both directions here. Human suggested a interesting topic for AI. And AI help the user  generate the poem. Otherwise, we know now very few of us can actually write a poem by ourselves.</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16</a:t>
            </a:fld>
            <a:endParaRPr lang="zh-CN" altLang="en-US"/>
          </a:p>
        </p:txBody>
      </p:sp>
    </p:spTree>
    <p:extLst>
      <p:ext uri="{BB962C8B-B14F-4D97-AF65-F5344CB8AC3E}">
        <p14:creationId xmlns:p14="http://schemas.microsoft.com/office/powerpoint/2010/main" val="216474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will go to some technical stuff, discussing how is it possible for machine to be creative.</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17</a:t>
            </a:fld>
            <a:endParaRPr lang="zh-CN" altLang="en-US"/>
          </a:p>
        </p:txBody>
      </p:sp>
    </p:spTree>
    <p:extLst>
      <p:ext uri="{BB962C8B-B14F-4D97-AF65-F5344CB8AC3E}">
        <p14:creationId xmlns:p14="http://schemas.microsoft.com/office/powerpoint/2010/main" val="903019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start with an important theorem.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this theorem tells us that, in terms of producing the same content,</a:t>
            </a:r>
            <a:r>
              <a:rPr lang="zh-CN" altLang="en-US" dirty="0"/>
              <a:t> </a:t>
            </a:r>
            <a:r>
              <a:rPr lang="en-US" altLang="zh-CN" dirty="0"/>
              <a:t>even a monkey can create! </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18</a:t>
            </a:fld>
            <a:endParaRPr lang="zh-CN" altLang="en-US"/>
          </a:p>
        </p:txBody>
      </p:sp>
    </p:spTree>
    <p:extLst>
      <p:ext uri="{BB962C8B-B14F-4D97-AF65-F5344CB8AC3E}">
        <p14:creationId xmlns:p14="http://schemas.microsoft.com/office/powerpoint/2010/main" val="725439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discuss the mathematical details by an example.</a:t>
            </a:r>
          </a:p>
          <a:p>
            <a:r>
              <a:rPr lang="en-US" altLang="zh-CN" dirty="0"/>
              <a:t>XXX</a:t>
            </a:r>
          </a:p>
          <a:p>
            <a:r>
              <a:rPr lang="en-US" altLang="zh-CN" dirty="0"/>
              <a:t>Now we’ve proved the theorem. But how can we call such random thing as creativity? So I have a different idea.</a:t>
            </a:r>
          </a:p>
        </p:txBody>
      </p:sp>
      <p:sp>
        <p:nvSpPr>
          <p:cNvPr id="4" name="灯片编号占位符 3"/>
          <p:cNvSpPr>
            <a:spLocks noGrp="1"/>
          </p:cNvSpPr>
          <p:nvPr>
            <p:ph type="sldNum" sz="quarter" idx="5"/>
          </p:nvPr>
        </p:nvSpPr>
        <p:spPr/>
        <p:txBody>
          <a:bodyPr/>
          <a:lstStyle/>
          <a:p>
            <a:fld id="{B34CDA1B-5D36-43EB-8957-C38FEA379F00}" type="slidenum">
              <a:rPr lang="zh-CN" altLang="en-US" smtClean="0"/>
              <a:t>19</a:t>
            </a:fld>
            <a:endParaRPr lang="zh-CN" altLang="en-US"/>
          </a:p>
        </p:txBody>
      </p:sp>
    </p:spTree>
    <p:extLst>
      <p:ext uri="{BB962C8B-B14F-4D97-AF65-F5344CB8AC3E}">
        <p14:creationId xmlns:p14="http://schemas.microsoft.com/office/powerpoint/2010/main" val="218787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may consider creativity is one kind of intelligence.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inspired by this old saying, we know we may measure intelligence with probability.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here comes my hypothesis: xxx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we may xxx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A truly xxx</a:t>
            </a:r>
          </a:p>
        </p:txBody>
      </p:sp>
      <p:sp>
        <p:nvSpPr>
          <p:cNvPr id="4" name="灯片编号占位符 3"/>
          <p:cNvSpPr>
            <a:spLocks noGrp="1"/>
          </p:cNvSpPr>
          <p:nvPr>
            <p:ph type="sldNum" sz="quarter" idx="5"/>
          </p:nvPr>
        </p:nvSpPr>
        <p:spPr/>
        <p:txBody>
          <a:bodyPr/>
          <a:lstStyle/>
          <a:p>
            <a:fld id="{B34CDA1B-5D36-43EB-8957-C38FEA379F00}" type="slidenum">
              <a:rPr lang="zh-CN" altLang="en-US" smtClean="0"/>
              <a:t>20</a:t>
            </a:fld>
            <a:endParaRPr lang="zh-CN" altLang="en-US"/>
          </a:p>
        </p:txBody>
      </p:sp>
    </p:spTree>
    <p:extLst>
      <p:ext uri="{BB962C8B-B14F-4D97-AF65-F5344CB8AC3E}">
        <p14:creationId xmlns:p14="http://schemas.microsoft.com/office/powerpoint/2010/main" val="867766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 will introduce our smarter monkey, that is the language model.</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21</a:t>
            </a:fld>
            <a:endParaRPr lang="zh-CN" altLang="en-US"/>
          </a:p>
        </p:txBody>
      </p:sp>
    </p:spTree>
    <p:extLst>
      <p:ext uri="{BB962C8B-B14F-4D97-AF65-F5344CB8AC3E}">
        <p14:creationId xmlns:p14="http://schemas.microsoft.com/office/powerpoint/2010/main" val="119888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let’s read a story. </a:t>
            </a:r>
          </a:p>
          <a:p>
            <a:r>
              <a:rPr lang="en-US" altLang="zh-CN" dirty="0"/>
              <a:t>This interesting story, is mostly written by AI, GPT-2</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4</a:t>
            </a:fld>
            <a:endParaRPr lang="zh-CN" altLang="en-US"/>
          </a:p>
        </p:txBody>
      </p:sp>
    </p:spTree>
    <p:extLst>
      <p:ext uri="{BB962C8B-B14F-4D97-AF65-F5344CB8AC3E}">
        <p14:creationId xmlns:p14="http://schemas.microsoft.com/office/powerpoint/2010/main" val="1614150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a LM, we can now calculate the probability to generate a document like this.</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22</a:t>
            </a:fld>
            <a:endParaRPr lang="zh-CN" altLang="en-US"/>
          </a:p>
        </p:txBody>
      </p:sp>
    </p:spTree>
    <p:extLst>
      <p:ext uri="{BB962C8B-B14F-4D97-AF65-F5344CB8AC3E}">
        <p14:creationId xmlns:p14="http://schemas.microsoft.com/office/powerpoint/2010/main" val="2611222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probability of one document cannot reflect the overall quality of a LM. So we usually use a more comprehensive metric, perplexity to measure the strength of a LM. And it might also be a valid xxx</a:t>
            </a:r>
          </a:p>
          <a:p>
            <a:r>
              <a:rPr lang="en-US" altLang="zh-CN" dirty="0"/>
              <a:t>It can be seen as xxx</a:t>
            </a:r>
          </a:p>
          <a:p>
            <a:r>
              <a:rPr lang="en-US" altLang="zh-CN" dirty="0"/>
              <a:t>The equation can be written like this, and you can see, this is the expected…</a:t>
            </a:r>
          </a:p>
          <a:p>
            <a:r>
              <a:rPr lang="en-US" altLang="zh-CN" dirty="0"/>
              <a:t>Why do we need to normalize by length here? This is to avoid the </a:t>
            </a:r>
            <a:r>
              <a:rPr lang="en-US" altLang="zh-CN" dirty="0">
                <a:solidFill>
                  <a:srgbClr val="FF0000"/>
                </a:solidFill>
              </a:rPr>
              <a:t>monotonically decreasing probability we’ve just seen in the quiz, so that each document will have similar contribution to the metric, regardless of length.</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23</a:t>
            </a:fld>
            <a:endParaRPr lang="zh-CN" altLang="en-US"/>
          </a:p>
        </p:txBody>
      </p:sp>
    </p:spTree>
    <p:extLst>
      <p:ext uri="{BB962C8B-B14F-4D97-AF65-F5344CB8AC3E}">
        <p14:creationId xmlns:p14="http://schemas.microsoft.com/office/powerpoint/2010/main" val="1722325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Penn Treebank (Word Level) Benchmark (Language Modelling) | Papers With Code</a:t>
            </a:r>
            <a:endParaRPr lang="en-US" altLang="zh-CN" dirty="0"/>
          </a:p>
          <a:p>
            <a:r>
              <a:rPr lang="en-US" altLang="zh-CN" dirty="0"/>
              <a:t>How good are current LMs measured by PPL? Here I show you a benchmark.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From this we can see, how likely can LMs generate these 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Compare xxx</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24</a:t>
            </a:fld>
            <a:endParaRPr lang="zh-CN" altLang="en-US"/>
          </a:p>
        </p:txBody>
      </p:sp>
    </p:spTree>
    <p:extLst>
      <p:ext uri="{BB962C8B-B14F-4D97-AF65-F5344CB8AC3E}">
        <p14:creationId xmlns:p14="http://schemas.microsoft.com/office/powerpoint/2010/main" val="410920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we’ve got the LM, but to actually generate content from it, we need to use some decoding method.</a:t>
            </a:r>
          </a:p>
          <a:p>
            <a:r>
              <a:rPr lang="en-US" altLang="zh-CN" dirty="0"/>
              <a:t>The first family of decoding method is searching, and the easiest one is greedy search. xxx</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25</a:t>
            </a:fld>
            <a:endParaRPr lang="zh-CN" altLang="en-US"/>
          </a:p>
        </p:txBody>
      </p:sp>
    </p:spTree>
    <p:extLst>
      <p:ext uri="{BB962C8B-B14F-4D97-AF65-F5344CB8AC3E}">
        <p14:creationId xmlns:p14="http://schemas.microsoft.com/office/powerpoint/2010/main" val="707783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in creative applications, we will prefer sampling methods.</a:t>
            </a:r>
          </a:p>
          <a:p>
            <a:r>
              <a:rPr lang="en-US" altLang="zh-CN" dirty="0"/>
              <a:t>We may just use the naïve sampling method like the monkey’s keystroke, and we may xxx</a:t>
            </a:r>
          </a:p>
          <a:p>
            <a:r>
              <a:rPr lang="en-US" altLang="zh-CN" dirty="0"/>
              <a:t>In practice, we have better alternatives, (anime)</a:t>
            </a:r>
          </a:p>
          <a:p>
            <a:r>
              <a:rPr lang="en-US" altLang="zh-CN" dirty="0"/>
              <a:t>These improved random sampling methods only sample from more reasonable candidates to ensure the generation quality</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26</a:t>
            </a:fld>
            <a:endParaRPr lang="zh-CN" altLang="en-US"/>
          </a:p>
        </p:txBody>
      </p:sp>
    </p:spTree>
    <p:extLst>
      <p:ext uri="{BB962C8B-B14F-4D97-AF65-F5344CB8AC3E}">
        <p14:creationId xmlns:p14="http://schemas.microsoft.com/office/powerpoint/2010/main" val="3807871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one is Top-K sampling. </a:t>
            </a:r>
          </a:p>
          <a:p>
            <a:r>
              <a:rPr lang="en-US" altLang="zh-CN" dirty="0"/>
              <a:t>The basic idea is to </a:t>
            </a:r>
          </a:p>
          <a:p>
            <a:r>
              <a:rPr lang="en-US" altLang="zh-CN" dirty="0"/>
              <a:t>https://huggingface.co/blog/how-to-generate</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27</a:t>
            </a:fld>
            <a:endParaRPr lang="zh-CN" altLang="en-US"/>
          </a:p>
        </p:txBody>
      </p:sp>
    </p:spTree>
    <p:extLst>
      <p:ext uri="{BB962C8B-B14F-4D97-AF65-F5344CB8AC3E}">
        <p14:creationId xmlns:p14="http://schemas.microsoft.com/office/powerpoint/2010/main" val="639256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are giving the language model “I eat” as context, and we got the distribution for next token in this table</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29</a:t>
            </a:fld>
            <a:endParaRPr lang="zh-CN" altLang="en-US"/>
          </a:p>
        </p:txBody>
      </p:sp>
    </p:spTree>
    <p:extLst>
      <p:ext uri="{BB962C8B-B14F-4D97-AF65-F5344CB8AC3E}">
        <p14:creationId xmlns:p14="http://schemas.microsoft.com/office/powerpoint/2010/main" val="151426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part, I will introduce some possibilities of Human-AI Co-Creation in NLP.</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30</a:t>
            </a:fld>
            <a:endParaRPr lang="zh-CN" altLang="en-US"/>
          </a:p>
        </p:txBody>
      </p:sp>
    </p:spTree>
    <p:extLst>
      <p:ext uri="{BB962C8B-B14F-4D97-AF65-F5344CB8AC3E}">
        <p14:creationId xmlns:p14="http://schemas.microsoft.com/office/powerpoint/2010/main" val="977632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AI-only generation takes the form of simply sampling from P(document)</a:t>
            </a:r>
          </a:p>
          <a:p>
            <a:r>
              <a:rPr lang="en-US" altLang="zh-CN" dirty="0"/>
              <a:t>And how can we let human participate in the loop?</a:t>
            </a:r>
          </a:p>
          <a:p>
            <a:r>
              <a:rPr lang="en-US" altLang="zh-CN" dirty="0"/>
              <a:t>The next one is conditioned generation, where we inject human intent as the condition of the generation model. (anime)</a:t>
            </a:r>
          </a:p>
          <a:p>
            <a:r>
              <a:rPr lang="en-US" altLang="zh-CN" dirty="0"/>
              <a:t>Since expressing intent is easier than direct writing. This method can xxx</a:t>
            </a:r>
          </a:p>
          <a:p>
            <a:r>
              <a:rPr lang="en-US" altLang="zh-CN" dirty="0"/>
              <a:t>We will focus on conditioned generation later.</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31</a:t>
            </a:fld>
            <a:endParaRPr lang="zh-CN" altLang="en-US"/>
          </a:p>
        </p:txBody>
      </p:sp>
    </p:spTree>
    <p:extLst>
      <p:ext uri="{BB962C8B-B14F-4D97-AF65-F5344CB8AC3E}">
        <p14:creationId xmlns:p14="http://schemas.microsoft.com/office/powerpoint/2010/main" val="3421401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kind of condition is prompt. </a:t>
            </a:r>
          </a:p>
          <a:p>
            <a:r>
              <a:rPr lang="en-US" altLang="zh-CN" dirty="0"/>
              <a:t>This is the example of GPT-2 I put at the very beginning. The first paragraph is the human written prompt, and GPT-2 gives a reasonable continuation.</a:t>
            </a:r>
          </a:p>
          <a:p>
            <a:r>
              <a:rPr lang="en-US" altLang="zh-CN" dirty="0"/>
              <a:t>Actually, I think the most imaginative part is the human written part. Without the starting, it may not generate such an interesting story. (anime)</a:t>
            </a:r>
          </a:p>
          <a:p>
            <a:r>
              <a:rPr lang="en-US" altLang="zh-CN" dirty="0"/>
              <a:t>And </a:t>
            </a:r>
            <a:r>
              <a:rPr lang="en-US" altLang="zh-CN" dirty="0" err="1"/>
              <a:t>OpenAI</a:t>
            </a:r>
            <a:r>
              <a:rPr lang="en-US" altLang="zh-CN" dirty="0"/>
              <a:t> uses this example to boast the strength of their model, and even claim that GPT-2 is too dangerous to release. I think it’s a really clever marketing strategy.</a:t>
            </a:r>
          </a:p>
          <a:p>
            <a:r>
              <a:rPr lang="en-US" altLang="zh-CN" dirty="0"/>
              <a:t>Anyway, if we provide it with a different prompt, we will get another story that roughly follows the previous context. </a:t>
            </a:r>
          </a:p>
          <a:p>
            <a:r>
              <a:rPr lang="en-US" altLang="zh-CN" dirty="0"/>
              <a:t>This shows that prompt can be a simple and effective condition.</a:t>
            </a:r>
          </a:p>
          <a:p>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32</a:t>
            </a:fld>
            <a:endParaRPr lang="zh-CN" altLang="en-US"/>
          </a:p>
        </p:txBody>
      </p:sp>
    </p:spTree>
    <p:extLst>
      <p:ext uri="{BB962C8B-B14F-4D97-AF65-F5344CB8AC3E}">
        <p14:creationId xmlns:p14="http://schemas.microsoft.com/office/powerpoint/2010/main" val="11412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Modern AI is also capable of creating more kinds of interesting works.</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5</a:t>
            </a:fld>
            <a:endParaRPr lang="zh-CN" altLang="en-US"/>
          </a:p>
        </p:txBody>
      </p:sp>
    </p:spTree>
    <p:extLst>
      <p:ext uri="{BB962C8B-B14F-4D97-AF65-F5344CB8AC3E}">
        <p14:creationId xmlns:p14="http://schemas.microsoft.com/office/powerpoint/2010/main" val="4243949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topic is defined as a set of words that the LM are more likely to generate in the future.</a:t>
            </a:r>
          </a:p>
          <a:p>
            <a:r>
              <a:rPr lang="en-US" altLang="zh-CN" dirty="0"/>
              <a:t>This work allows the model to predict possible future topic given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User can choose one or more topics as an additional condition for future generation.</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33</a:t>
            </a:fld>
            <a:endParaRPr lang="zh-CN" altLang="en-US"/>
          </a:p>
        </p:txBody>
      </p:sp>
    </p:spTree>
    <p:extLst>
      <p:ext uri="{BB962C8B-B14F-4D97-AF65-F5344CB8AC3E}">
        <p14:creationId xmlns:p14="http://schemas.microsoft.com/office/powerpoint/2010/main" val="3720255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interesting idea is that we can formulate our intent in the form of conversation, so that we can leverage the strength of pretrained dialog model. Here they used Meena.</a:t>
            </a:r>
          </a:p>
          <a:p>
            <a:r>
              <a:rPr lang="en-US" altLang="zh-CN" dirty="0"/>
              <a:t>As we can see in this example. (anime)</a:t>
            </a:r>
          </a:p>
          <a:p>
            <a:r>
              <a:rPr lang="en-US" altLang="zh-CN" dirty="0"/>
              <a:t>Why do they use conversation? Because they believe that Conversations are inherently interactive, so may be better suited for interactive writing than general LMs like GPT-2 .</a:t>
            </a:r>
          </a:p>
          <a:p>
            <a:r>
              <a:rPr lang="en-US" altLang="zh-CN" dirty="0"/>
              <a:t>And I think the form of conversation can also allow more flexible and user-friendly interactions with the model.</a:t>
            </a:r>
          </a:p>
        </p:txBody>
      </p:sp>
      <p:sp>
        <p:nvSpPr>
          <p:cNvPr id="4" name="灯片编号占位符 3"/>
          <p:cNvSpPr>
            <a:spLocks noGrp="1"/>
          </p:cNvSpPr>
          <p:nvPr>
            <p:ph type="sldNum" sz="quarter" idx="5"/>
          </p:nvPr>
        </p:nvSpPr>
        <p:spPr/>
        <p:txBody>
          <a:bodyPr/>
          <a:lstStyle/>
          <a:p>
            <a:fld id="{B34CDA1B-5D36-43EB-8957-C38FEA379F00}" type="slidenum">
              <a:rPr lang="zh-CN" altLang="en-US" smtClean="0"/>
              <a:t>34</a:t>
            </a:fld>
            <a:endParaRPr lang="zh-CN" altLang="en-US"/>
          </a:p>
        </p:txBody>
      </p:sp>
    </p:spTree>
    <p:extLst>
      <p:ext uri="{BB962C8B-B14F-4D97-AF65-F5344CB8AC3E}">
        <p14:creationId xmlns:p14="http://schemas.microsoft.com/office/powerpoint/2010/main" val="2834445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final example, and some of you might be familiar with it, because this is my work and I’ve let some of you tested it.</a:t>
            </a:r>
          </a:p>
          <a:p>
            <a:r>
              <a:rPr lang="en-US" altLang="zh-CN" dirty="0"/>
              <a:t>Here, the condition I support is the theme of the story and the descriptions of the involved entities.</a:t>
            </a:r>
          </a:p>
          <a:p>
            <a:r>
              <a:rPr lang="en-US" altLang="zh-CN" dirty="0"/>
              <a:t>As you can see, I expect to generate a fighting story, with xxx and xxx as the main characters. And usually the generation is coherent with the setting I specified.</a:t>
            </a:r>
          </a:p>
          <a:p>
            <a:r>
              <a:rPr lang="en-US" altLang="zh-CN" dirty="0"/>
              <a:t>I have integrated this functionality into a system called </a:t>
            </a:r>
            <a:r>
              <a:rPr lang="en-US" altLang="zh-CN" dirty="0" err="1"/>
              <a:t>NoWoC</a:t>
            </a:r>
            <a:r>
              <a:rPr lang="en-US" altLang="zh-CN" dirty="0"/>
              <a:t> with more other interesting features, and I’ve submitted it to IJCAI. </a:t>
            </a:r>
          </a:p>
          <a:p>
            <a:r>
              <a:rPr lang="en-US" altLang="zh-CN" dirty="0"/>
              <a:t>Wish me good luck.</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35</a:t>
            </a:fld>
            <a:endParaRPr lang="zh-CN" altLang="en-US"/>
          </a:p>
        </p:txBody>
      </p:sp>
    </p:spTree>
    <p:extLst>
      <p:ext uri="{BB962C8B-B14F-4D97-AF65-F5344CB8AC3E}">
        <p14:creationId xmlns:p14="http://schemas.microsoft.com/office/powerpoint/2010/main" val="861171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xxx</a:t>
            </a:r>
          </a:p>
          <a:p>
            <a:r>
              <a:rPr lang="en-US" altLang="zh-CN" dirty="0"/>
              <a:t>Many of the opinions are my personal perspective on AI creativity, and might not be universally acknowledged, so I would also appreciate it if you can leave some comments, Thanks!</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37</a:t>
            </a:fld>
            <a:endParaRPr lang="zh-CN" altLang="en-US"/>
          </a:p>
        </p:txBody>
      </p:sp>
    </p:spTree>
    <p:extLst>
      <p:ext uri="{BB962C8B-B14F-4D97-AF65-F5344CB8AC3E}">
        <p14:creationId xmlns:p14="http://schemas.microsoft.com/office/powerpoint/2010/main" val="1437460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all, I’m not giving an art review of </a:t>
            </a:r>
            <a:r>
              <a:rPr lang="en-US" altLang="zh-CN" dirty="0" err="1"/>
              <a:t>monet</a:t>
            </a:r>
            <a:r>
              <a:rPr lang="en-US" altLang="zh-CN" dirty="0"/>
              <a:t>, or talking about an monkey artist.</a:t>
            </a:r>
          </a:p>
          <a:p>
            <a:r>
              <a:rPr lang="en-US" altLang="zh-CN" dirty="0"/>
              <a:t>But I hope I can use these examples to illustrate my views on AI creativity.</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39</a:t>
            </a:fld>
            <a:endParaRPr lang="zh-CN" altLang="en-US"/>
          </a:p>
        </p:txBody>
      </p:sp>
    </p:spTree>
    <p:extLst>
      <p:ext uri="{BB962C8B-B14F-4D97-AF65-F5344CB8AC3E}">
        <p14:creationId xmlns:p14="http://schemas.microsoft.com/office/powerpoint/2010/main" val="3802076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They can also produce great visual arts, just like these 2 images, which are created by </a:t>
            </a:r>
            <a:r>
              <a:rPr lang="en-US" altLang="zh-CN" dirty="0" err="1"/>
              <a:t>XiaoIce</a:t>
            </a:r>
            <a:r>
              <a:rPr lang="en-US" altLang="zh-CN" dirty="0"/>
              <a:t>.</a:t>
            </a:r>
          </a:p>
          <a:p>
            <a:r>
              <a:rPr lang="en-US" altLang="zh-CN" dirty="0"/>
              <a:t>In this talk, I will mainly focus on textual creativity, but I will also adopt many examples of visual creations for my following illustration as they might be more intuitive.</a:t>
            </a:r>
          </a:p>
          <a:p>
            <a:r>
              <a:rPr lang="en-US" altLang="zh-CN" dirty="0"/>
              <a:t>OK, I’ve just used the word “art”. But, can we consider the creation of AI as true “art”? Some people has just given us their answer.</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6</a:t>
            </a:fld>
            <a:endParaRPr lang="zh-CN" altLang="en-US"/>
          </a:p>
        </p:txBody>
      </p:sp>
    </p:spTree>
    <p:extLst>
      <p:ext uri="{BB962C8B-B14F-4D97-AF65-F5344CB8AC3E}">
        <p14:creationId xmlns:p14="http://schemas.microsoft.com/office/powerpoint/2010/main" val="3217554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first well recognized AI “art” work. As you can see, it is created by a GAN, and has sold a very high price in an auction. Therefore, we know that these people do appreciate the art value of this image. I don’t know how you would feel about it?</a:t>
            </a:r>
          </a:p>
          <a:p>
            <a:r>
              <a:rPr lang="en-US" altLang="zh-CN" dirty="0"/>
              <a:t>Anyway, this work does have a very interesting point in my opinion. Let’s see a detail. </a:t>
            </a:r>
          </a:p>
          <a:p>
            <a:r>
              <a:rPr lang="en-US" altLang="zh-CN" dirty="0"/>
              <a:t>It is signed with something that many of you should be familiar with.</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7</a:t>
            </a:fld>
            <a:endParaRPr lang="zh-CN" altLang="en-US"/>
          </a:p>
        </p:txBody>
      </p:sp>
    </p:spTree>
    <p:extLst>
      <p:ext uri="{BB962C8B-B14F-4D97-AF65-F5344CB8AC3E}">
        <p14:creationId xmlns:p14="http://schemas.microsoft.com/office/powerpoint/2010/main" val="3939346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if the creation of AI can be considered as Art, this will raise a natural question? </a:t>
            </a:r>
          </a:p>
          <a:p>
            <a:r>
              <a:rPr lang="en-US" altLang="zh-CN" dirty="0"/>
              <a:t>Is AI Art better than human Art? </a:t>
            </a:r>
          </a:p>
          <a:p>
            <a:r>
              <a:rPr lang="en-US" altLang="zh-CN" dirty="0"/>
              <a:t>Will human artists be replaced by AI Art?</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8</a:t>
            </a:fld>
            <a:endParaRPr lang="zh-CN" altLang="en-US"/>
          </a:p>
        </p:txBody>
      </p:sp>
    </p:spTree>
    <p:extLst>
      <p:ext uri="{BB962C8B-B14F-4D97-AF65-F5344CB8AC3E}">
        <p14:creationId xmlns:p14="http://schemas.microsoft.com/office/powerpoint/2010/main" val="3190703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Let’s discuss some problems here.</a:t>
            </a:r>
          </a:p>
          <a:p>
            <a:r>
              <a:rPr lang="en-US" altLang="zh-CN" dirty="0"/>
              <a:t>First, Do you think AI can have creativity?</a:t>
            </a:r>
            <a:r>
              <a:rPr lang="zh-CN" altLang="en-US" dirty="0"/>
              <a:t> </a:t>
            </a:r>
            <a:r>
              <a:rPr lang="en-US" altLang="zh-CN" dirty="0"/>
              <a:t>It</a:t>
            </a:r>
            <a:r>
              <a:rPr lang="zh-CN" altLang="en-US" dirty="0"/>
              <a:t> </a:t>
            </a:r>
            <a:r>
              <a:rPr lang="en-US" altLang="zh-CN" dirty="0"/>
              <a:t>might</a:t>
            </a:r>
            <a:r>
              <a:rPr lang="zh-CN" altLang="en-US" dirty="0"/>
              <a:t> </a:t>
            </a:r>
            <a:r>
              <a:rPr lang="en-US" altLang="zh-CN" dirty="0"/>
              <a:t>be</a:t>
            </a:r>
            <a:r>
              <a:rPr lang="zh-CN" altLang="en-US" dirty="0"/>
              <a:t> </a:t>
            </a:r>
            <a:r>
              <a:rPr lang="en-US" altLang="zh-CN" dirty="0"/>
              <a:t>a</a:t>
            </a:r>
            <a:r>
              <a:rPr lang="zh-CN" altLang="en-US" dirty="0"/>
              <a:t> </a:t>
            </a:r>
            <a:r>
              <a:rPr lang="en-US" altLang="zh-CN" dirty="0"/>
              <a:t>very</a:t>
            </a:r>
            <a:r>
              <a:rPr lang="zh-CN" altLang="en-US" dirty="0"/>
              <a:t> </a:t>
            </a:r>
            <a:r>
              <a:rPr lang="en-US" altLang="zh-CN" dirty="0"/>
              <a:t>controversial</a:t>
            </a:r>
            <a:r>
              <a:rPr lang="zh-CN" altLang="en-US" dirty="0"/>
              <a:t> </a:t>
            </a:r>
            <a:r>
              <a:rPr lang="en-US" altLang="zh-CN" dirty="0"/>
              <a:t>problem in the past. But after seeing so much examples, I would now confidently say yes.</a:t>
            </a:r>
          </a:p>
          <a:p>
            <a:r>
              <a:rPr lang="en-US" altLang="zh-CN" dirty="0"/>
              <a:t>Next question is: (anime) Do you think the creations of AI can be considered as art?</a:t>
            </a:r>
          </a:p>
          <a:p>
            <a:r>
              <a:rPr lang="en-US" altLang="zh-CN" dirty="0"/>
              <a:t>This one can be more controversial, since we have certain standard of art values, and we haven’t got a clear framework to evaluate the art value of an AI creation.</a:t>
            </a:r>
          </a:p>
          <a:p>
            <a:r>
              <a:rPr lang="en-US" altLang="zh-CN" dirty="0"/>
              <a:t>Therefore, I’d like to tackle another question first: (anime)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 do we usually consider the value of an artwork? (pause)</a:t>
            </a:r>
            <a:endParaRPr lang="zh-CN" altLang="en-US" dirty="0"/>
          </a:p>
          <a:p>
            <a:r>
              <a:rPr lang="en-US" altLang="zh-CN" dirty="0"/>
              <a:t>Here I just give my way to think about it. (anime)</a:t>
            </a:r>
          </a:p>
          <a:p>
            <a:r>
              <a:rPr lang="en-US" altLang="zh-CN" dirty="0"/>
              <a:t>We can divided the sources of art value along time. </a:t>
            </a:r>
          </a:p>
          <a:p>
            <a:r>
              <a:rPr lang="en-US" altLang="zh-CN" dirty="0"/>
              <a:t>That is, different factors of art value are distributed before creation, after creation and in creation itself.</a:t>
            </a:r>
          </a:p>
          <a:p>
            <a:r>
              <a:rPr lang="en-US" altLang="zh-CN" dirty="0"/>
              <a:t>First, it is certain that we mainly judge an art work by its 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Moreover, I think we will also acknowledge that who is the author, and its background affects our judgement.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Last but not least, the value of an artwork is not decided when it has been complete, but also will still be influenced by factors after creation.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will give more examples on this.</a:t>
            </a:r>
          </a:p>
        </p:txBody>
      </p:sp>
      <p:sp>
        <p:nvSpPr>
          <p:cNvPr id="4" name="灯片编号占位符 3"/>
          <p:cNvSpPr>
            <a:spLocks noGrp="1"/>
          </p:cNvSpPr>
          <p:nvPr>
            <p:ph type="sldNum" sz="quarter" idx="5"/>
          </p:nvPr>
        </p:nvSpPr>
        <p:spPr/>
        <p:txBody>
          <a:bodyPr/>
          <a:lstStyle/>
          <a:p>
            <a:fld id="{B34CDA1B-5D36-43EB-8957-C38FEA379F00}" type="slidenum">
              <a:rPr lang="zh-CN" altLang="en-US" smtClean="0"/>
              <a:t>9</a:t>
            </a:fld>
            <a:endParaRPr lang="zh-CN" altLang="en-US"/>
          </a:p>
        </p:txBody>
      </p:sp>
    </p:spTree>
    <p:extLst>
      <p:ext uri="{BB962C8B-B14F-4D97-AF65-F5344CB8AC3E}">
        <p14:creationId xmlns:p14="http://schemas.microsoft.com/office/powerpoint/2010/main" val="2589828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2 sentences are the same right.</a:t>
            </a:r>
          </a:p>
          <a:p>
            <a:r>
              <a:rPr lang="en-US" altLang="zh-CN" dirty="0"/>
              <a:t>But if I show you the different authors, will you still feel the same?</a:t>
            </a:r>
          </a:p>
          <a:p>
            <a:r>
              <a:rPr lang="en-US" altLang="zh-CN" dirty="0"/>
              <a:t>Now I will further show you its background.</a:t>
            </a:r>
          </a:p>
          <a:p>
            <a:r>
              <a:rPr lang="en-US" altLang="zh-CN" dirty="0"/>
              <a:t>I think now you may have a further different view on this sentence, since it may not be as causal or funny as we used to think, but may be very serious.</a:t>
            </a:r>
          </a:p>
          <a:p>
            <a:r>
              <a:rPr lang="en-US" altLang="zh-CN" dirty="0"/>
              <a:t>That it how factors before creation impact our evaluation of an art work.</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10</a:t>
            </a:fld>
            <a:endParaRPr lang="zh-CN" altLang="en-US"/>
          </a:p>
        </p:txBody>
      </p:sp>
    </p:spTree>
    <p:extLst>
      <p:ext uri="{BB962C8B-B14F-4D97-AF65-F5344CB8AC3E}">
        <p14:creationId xmlns:p14="http://schemas.microsoft.com/office/powerpoint/2010/main" val="30740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think most of us should be familiar with this one.</a:t>
            </a:r>
          </a:p>
          <a:p>
            <a:r>
              <a:rPr lang="en-US" altLang="zh-CN" dirty="0"/>
              <a:t>And I’ve shown a typical comment on this image now, which may help us better appreciate the charm of this image.</a:t>
            </a:r>
          </a:p>
          <a:p>
            <a:r>
              <a:rPr lang="en-US" altLang="zh-CN" dirty="0"/>
              <a:t>However, different audience may have different opinions. (anime)</a:t>
            </a:r>
          </a:p>
          <a:p>
            <a:r>
              <a:rPr lang="en-US" altLang="zh-CN" dirty="0"/>
              <a:t>For example, when it is first exhibited, it received the comment “xxx”. I think it may still make sense to some audience now.</a:t>
            </a:r>
          </a:p>
          <a:p>
            <a:r>
              <a:rPr lang="en-US" altLang="zh-CN" dirty="0"/>
              <a:t>So by this example, I’d like to show that the audience’s preference, or other people’s comment, these after creation factors can also impact our judgements on the same artwork.</a:t>
            </a:r>
            <a:endParaRPr lang="zh-CN" altLang="en-US" dirty="0"/>
          </a:p>
        </p:txBody>
      </p:sp>
      <p:sp>
        <p:nvSpPr>
          <p:cNvPr id="4" name="灯片编号占位符 3"/>
          <p:cNvSpPr>
            <a:spLocks noGrp="1"/>
          </p:cNvSpPr>
          <p:nvPr>
            <p:ph type="sldNum" sz="quarter" idx="5"/>
          </p:nvPr>
        </p:nvSpPr>
        <p:spPr/>
        <p:txBody>
          <a:bodyPr/>
          <a:lstStyle/>
          <a:p>
            <a:fld id="{B34CDA1B-5D36-43EB-8957-C38FEA379F00}" type="slidenum">
              <a:rPr lang="zh-CN" altLang="en-US" smtClean="0"/>
              <a:t>11</a:t>
            </a:fld>
            <a:endParaRPr lang="zh-CN" altLang="en-US"/>
          </a:p>
        </p:txBody>
      </p:sp>
    </p:spTree>
    <p:extLst>
      <p:ext uri="{BB962C8B-B14F-4D97-AF65-F5344CB8AC3E}">
        <p14:creationId xmlns:p14="http://schemas.microsoft.com/office/powerpoint/2010/main" val="2278133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2B2DB-B635-4063-BC65-8FB49936AD9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D1547DA0-7F4C-4DD4-B670-A171ED186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E1F1EDA4-3C85-4152-937D-1E98DB0E5995}"/>
              </a:ext>
            </a:extLst>
          </p:cNvPr>
          <p:cNvSpPr>
            <a:spLocks noGrp="1"/>
          </p:cNvSpPr>
          <p:nvPr>
            <p:ph type="dt" sz="half" idx="10"/>
          </p:nvPr>
        </p:nvSpPr>
        <p:spPr/>
        <p:txBody>
          <a:bodyPr/>
          <a:lstStyle/>
          <a:p>
            <a:fld id="{230EBA0E-0F8B-4291-BC6F-8593FD81EC9C}" type="datetime1">
              <a:rPr lang="zh-CN" altLang="en-US" smtClean="0"/>
              <a:t>2022/3/16</a:t>
            </a:fld>
            <a:endParaRPr lang="zh-CN" altLang="en-US"/>
          </a:p>
        </p:txBody>
      </p:sp>
      <p:sp>
        <p:nvSpPr>
          <p:cNvPr id="5" name="页脚占位符 4">
            <a:extLst>
              <a:ext uri="{FF2B5EF4-FFF2-40B4-BE49-F238E27FC236}">
                <a16:creationId xmlns:a16="http://schemas.microsoft.com/office/drawing/2014/main" id="{874FD11C-84B2-4D4B-B330-382215C4CF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DB6B8F-5B50-47D0-8E2C-B1EA9EEA704C}"/>
              </a:ext>
            </a:extLst>
          </p:cNvPr>
          <p:cNvSpPr>
            <a:spLocks noGrp="1"/>
          </p:cNvSpPr>
          <p:nvPr>
            <p:ph type="sldNum" sz="quarter" idx="12"/>
          </p:nvPr>
        </p:nvSpPr>
        <p:spPr/>
        <p:txBody>
          <a:bodyPr/>
          <a:lstStyle/>
          <a:p>
            <a:fld id="{3F0DB65C-E779-4FF9-988F-48F85A51151F}" type="slidenum">
              <a:rPr lang="zh-CN" altLang="en-US" smtClean="0"/>
              <a:t>‹#›</a:t>
            </a:fld>
            <a:endParaRPr lang="zh-CN" altLang="en-US"/>
          </a:p>
        </p:txBody>
      </p:sp>
    </p:spTree>
    <p:extLst>
      <p:ext uri="{BB962C8B-B14F-4D97-AF65-F5344CB8AC3E}">
        <p14:creationId xmlns:p14="http://schemas.microsoft.com/office/powerpoint/2010/main" val="375962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3D963-5BBB-4CC2-AD73-16AB14AF1A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6D2DABE-3113-4BEF-8EF7-62305E6BA72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42916F2-36E7-48CC-8507-0789D96742C7}"/>
              </a:ext>
            </a:extLst>
          </p:cNvPr>
          <p:cNvSpPr>
            <a:spLocks noGrp="1"/>
          </p:cNvSpPr>
          <p:nvPr>
            <p:ph type="dt" sz="half" idx="10"/>
          </p:nvPr>
        </p:nvSpPr>
        <p:spPr/>
        <p:txBody>
          <a:bodyPr/>
          <a:lstStyle/>
          <a:p>
            <a:fld id="{9FB68D05-1A4E-45FB-98B8-B852714E3D63}" type="datetime1">
              <a:rPr lang="zh-CN" altLang="en-US" smtClean="0"/>
              <a:t>2022/3/16</a:t>
            </a:fld>
            <a:endParaRPr lang="zh-CN" altLang="en-US"/>
          </a:p>
        </p:txBody>
      </p:sp>
      <p:sp>
        <p:nvSpPr>
          <p:cNvPr id="5" name="页脚占位符 4">
            <a:extLst>
              <a:ext uri="{FF2B5EF4-FFF2-40B4-BE49-F238E27FC236}">
                <a16:creationId xmlns:a16="http://schemas.microsoft.com/office/drawing/2014/main" id="{6B015D7E-2463-4E86-9B55-B0EBCA777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0A7B89-0515-4822-8B0C-E9A52570CC40}"/>
              </a:ext>
            </a:extLst>
          </p:cNvPr>
          <p:cNvSpPr>
            <a:spLocks noGrp="1"/>
          </p:cNvSpPr>
          <p:nvPr>
            <p:ph type="sldNum" sz="quarter" idx="12"/>
          </p:nvPr>
        </p:nvSpPr>
        <p:spPr/>
        <p:txBody>
          <a:bodyPr/>
          <a:lstStyle/>
          <a:p>
            <a:fld id="{3F0DB65C-E779-4FF9-988F-48F85A51151F}" type="slidenum">
              <a:rPr lang="zh-CN" altLang="en-US" smtClean="0"/>
              <a:t>‹#›</a:t>
            </a:fld>
            <a:endParaRPr lang="zh-CN" altLang="en-US"/>
          </a:p>
        </p:txBody>
      </p:sp>
    </p:spTree>
    <p:extLst>
      <p:ext uri="{BB962C8B-B14F-4D97-AF65-F5344CB8AC3E}">
        <p14:creationId xmlns:p14="http://schemas.microsoft.com/office/powerpoint/2010/main" val="3451541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C1FC4C8-E5B9-4AB1-96DF-F3A877AAB76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2D7B12B-27FA-4376-AAF9-1C53E9DC6B7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EE6472-C6F5-489D-9B01-F4867771C907}"/>
              </a:ext>
            </a:extLst>
          </p:cNvPr>
          <p:cNvSpPr>
            <a:spLocks noGrp="1"/>
          </p:cNvSpPr>
          <p:nvPr>
            <p:ph type="dt" sz="half" idx="10"/>
          </p:nvPr>
        </p:nvSpPr>
        <p:spPr/>
        <p:txBody>
          <a:bodyPr/>
          <a:lstStyle/>
          <a:p>
            <a:fld id="{717DD0E3-D958-48BF-ABB2-11DE09164E23}" type="datetime1">
              <a:rPr lang="zh-CN" altLang="en-US" smtClean="0"/>
              <a:t>2022/3/16</a:t>
            </a:fld>
            <a:endParaRPr lang="zh-CN" altLang="en-US"/>
          </a:p>
        </p:txBody>
      </p:sp>
      <p:sp>
        <p:nvSpPr>
          <p:cNvPr id="5" name="页脚占位符 4">
            <a:extLst>
              <a:ext uri="{FF2B5EF4-FFF2-40B4-BE49-F238E27FC236}">
                <a16:creationId xmlns:a16="http://schemas.microsoft.com/office/drawing/2014/main" id="{97C823A9-50F3-47E4-9886-59A648A8B7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F8735E-ACD7-44C8-9611-7FD7FAD71003}"/>
              </a:ext>
            </a:extLst>
          </p:cNvPr>
          <p:cNvSpPr>
            <a:spLocks noGrp="1"/>
          </p:cNvSpPr>
          <p:nvPr>
            <p:ph type="sldNum" sz="quarter" idx="12"/>
          </p:nvPr>
        </p:nvSpPr>
        <p:spPr/>
        <p:txBody>
          <a:bodyPr/>
          <a:lstStyle/>
          <a:p>
            <a:fld id="{3F0DB65C-E779-4FF9-988F-48F85A51151F}" type="slidenum">
              <a:rPr lang="zh-CN" altLang="en-US" smtClean="0"/>
              <a:t>‹#›</a:t>
            </a:fld>
            <a:endParaRPr lang="zh-CN" altLang="en-US"/>
          </a:p>
        </p:txBody>
      </p:sp>
    </p:spTree>
    <p:extLst>
      <p:ext uri="{BB962C8B-B14F-4D97-AF65-F5344CB8AC3E}">
        <p14:creationId xmlns:p14="http://schemas.microsoft.com/office/powerpoint/2010/main" val="4230491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D3231C-34B2-4B36-8197-E03BF053CE28}"/>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657EEEC2-A8CA-4643-B1C3-BBEE41ECE80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AE6AA8F-D224-4D21-ABFB-199A658D9A67}"/>
              </a:ext>
            </a:extLst>
          </p:cNvPr>
          <p:cNvSpPr>
            <a:spLocks noGrp="1"/>
          </p:cNvSpPr>
          <p:nvPr>
            <p:ph type="dt" sz="half" idx="10"/>
          </p:nvPr>
        </p:nvSpPr>
        <p:spPr/>
        <p:txBody>
          <a:bodyPr/>
          <a:lstStyle/>
          <a:p>
            <a:fld id="{A4E2689F-FDFA-4ABF-ABC4-808420015348}" type="datetime1">
              <a:rPr lang="zh-CN" altLang="en-US" smtClean="0"/>
              <a:t>2022/3/16</a:t>
            </a:fld>
            <a:endParaRPr lang="zh-CN" altLang="en-US"/>
          </a:p>
        </p:txBody>
      </p:sp>
      <p:sp>
        <p:nvSpPr>
          <p:cNvPr id="5" name="页脚占位符 4">
            <a:extLst>
              <a:ext uri="{FF2B5EF4-FFF2-40B4-BE49-F238E27FC236}">
                <a16:creationId xmlns:a16="http://schemas.microsoft.com/office/drawing/2014/main" id="{8EC5416E-C72C-4E63-BA5A-185CEBDE0E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AB5781-50CD-4AAC-8C16-0A2D8A54EC75}"/>
              </a:ext>
            </a:extLst>
          </p:cNvPr>
          <p:cNvSpPr>
            <a:spLocks noGrp="1"/>
          </p:cNvSpPr>
          <p:nvPr>
            <p:ph type="sldNum" sz="quarter" idx="12"/>
          </p:nvPr>
        </p:nvSpPr>
        <p:spPr/>
        <p:txBody>
          <a:bodyPr/>
          <a:lstStyle/>
          <a:p>
            <a:fld id="{3F0DB65C-E779-4FF9-988F-48F85A51151F}" type="slidenum">
              <a:rPr lang="zh-CN" altLang="en-US" smtClean="0"/>
              <a:pPr/>
              <a:t>‹#›</a:t>
            </a:fld>
            <a:r>
              <a:rPr lang="en-US" altLang="zh-CN" dirty="0"/>
              <a:t>/37</a:t>
            </a:r>
            <a:endParaRPr lang="zh-CN" altLang="en-US" dirty="0"/>
          </a:p>
        </p:txBody>
      </p:sp>
    </p:spTree>
    <p:extLst>
      <p:ext uri="{BB962C8B-B14F-4D97-AF65-F5344CB8AC3E}">
        <p14:creationId xmlns:p14="http://schemas.microsoft.com/office/powerpoint/2010/main" val="2832465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2F2260-993C-416A-87E9-922910771B3D}"/>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8B2CFA78-05BC-46B4-A652-9FC1FFA759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a:extLst>
              <a:ext uri="{FF2B5EF4-FFF2-40B4-BE49-F238E27FC236}">
                <a16:creationId xmlns:a16="http://schemas.microsoft.com/office/drawing/2014/main" id="{72C73C2B-9963-4167-A542-6C1799BE675F}"/>
              </a:ext>
            </a:extLst>
          </p:cNvPr>
          <p:cNvSpPr>
            <a:spLocks noGrp="1"/>
          </p:cNvSpPr>
          <p:nvPr>
            <p:ph type="dt" sz="half" idx="10"/>
          </p:nvPr>
        </p:nvSpPr>
        <p:spPr/>
        <p:txBody>
          <a:bodyPr/>
          <a:lstStyle/>
          <a:p>
            <a:fld id="{3D576CAE-9C02-4354-B3C4-953F837403D0}" type="datetime1">
              <a:rPr lang="zh-CN" altLang="en-US" smtClean="0"/>
              <a:t>2022/3/16</a:t>
            </a:fld>
            <a:endParaRPr lang="zh-CN" altLang="en-US"/>
          </a:p>
        </p:txBody>
      </p:sp>
      <p:sp>
        <p:nvSpPr>
          <p:cNvPr id="5" name="页脚占位符 4">
            <a:extLst>
              <a:ext uri="{FF2B5EF4-FFF2-40B4-BE49-F238E27FC236}">
                <a16:creationId xmlns:a16="http://schemas.microsoft.com/office/drawing/2014/main" id="{AF84E252-F50F-4D6A-9D20-F2DD40FF6B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AA60DA-1B7A-4271-8F1B-EBE9F777804D}"/>
              </a:ext>
            </a:extLst>
          </p:cNvPr>
          <p:cNvSpPr>
            <a:spLocks noGrp="1"/>
          </p:cNvSpPr>
          <p:nvPr>
            <p:ph type="sldNum" sz="quarter" idx="12"/>
          </p:nvPr>
        </p:nvSpPr>
        <p:spPr/>
        <p:txBody>
          <a:bodyPr/>
          <a:lstStyle/>
          <a:p>
            <a:fld id="{3F0DB65C-E779-4FF9-988F-48F85A51151F}" type="slidenum">
              <a:rPr lang="zh-CN" altLang="en-US" smtClean="0"/>
              <a:t>‹#›</a:t>
            </a:fld>
            <a:endParaRPr lang="zh-CN" altLang="en-US"/>
          </a:p>
        </p:txBody>
      </p:sp>
    </p:spTree>
    <p:extLst>
      <p:ext uri="{BB962C8B-B14F-4D97-AF65-F5344CB8AC3E}">
        <p14:creationId xmlns:p14="http://schemas.microsoft.com/office/powerpoint/2010/main" val="1091075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9887C-86E9-4EBA-BD2C-F5FAD06D458C}"/>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5828A256-2968-437F-9AB1-47EF9E6C285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BC60E20-1326-4222-A01F-AF747F0CC32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35D1E70-BBC0-4A39-A20C-12891069AF8A}"/>
              </a:ext>
            </a:extLst>
          </p:cNvPr>
          <p:cNvSpPr>
            <a:spLocks noGrp="1"/>
          </p:cNvSpPr>
          <p:nvPr>
            <p:ph type="dt" sz="half" idx="10"/>
          </p:nvPr>
        </p:nvSpPr>
        <p:spPr/>
        <p:txBody>
          <a:bodyPr/>
          <a:lstStyle/>
          <a:p>
            <a:fld id="{44ECEA5C-A2F1-410C-86F4-029F131EAB09}" type="datetime1">
              <a:rPr lang="zh-CN" altLang="en-US" smtClean="0"/>
              <a:t>2022/3/16</a:t>
            </a:fld>
            <a:endParaRPr lang="zh-CN" altLang="en-US"/>
          </a:p>
        </p:txBody>
      </p:sp>
      <p:sp>
        <p:nvSpPr>
          <p:cNvPr id="6" name="页脚占位符 5">
            <a:extLst>
              <a:ext uri="{FF2B5EF4-FFF2-40B4-BE49-F238E27FC236}">
                <a16:creationId xmlns:a16="http://schemas.microsoft.com/office/drawing/2014/main" id="{E106B74B-D8C6-4466-A79C-FB5EBDFA3D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1302A7-CB76-4596-A970-8525E9D5ECA3}"/>
              </a:ext>
            </a:extLst>
          </p:cNvPr>
          <p:cNvSpPr>
            <a:spLocks noGrp="1"/>
          </p:cNvSpPr>
          <p:nvPr>
            <p:ph type="sldNum" sz="quarter" idx="12"/>
          </p:nvPr>
        </p:nvSpPr>
        <p:spPr/>
        <p:txBody>
          <a:bodyPr/>
          <a:lstStyle/>
          <a:p>
            <a:fld id="{3F0DB65C-E779-4FF9-988F-48F85A51151F}" type="slidenum">
              <a:rPr lang="zh-CN" altLang="en-US" smtClean="0"/>
              <a:t>‹#›</a:t>
            </a:fld>
            <a:endParaRPr lang="zh-CN" altLang="en-US"/>
          </a:p>
        </p:txBody>
      </p:sp>
    </p:spTree>
    <p:extLst>
      <p:ext uri="{BB962C8B-B14F-4D97-AF65-F5344CB8AC3E}">
        <p14:creationId xmlns:p14="http://schemas.microsoft.com/office/powerpoint/2010/main" val="11241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F2F66-ECC1-4066-9979-8AE223666F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F3F4E6-1DEE-444B-A223-1D37106E1A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8DA776-89CB-467C-843E-EDD691C5C65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84BBC-BF45-461F-84BF-970C6EFC22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AB89E42-6119-4EC9-A9A0-0F29F8B7166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3899062-31AF-47DC-953E-29C7B8FDAAA4}"/>
              </a:ext>
            </a:extLst>
          </p:cNvPr>
          <p:cNvSpPr>
            <a:spLocks noGrp="1"/>
          </p:cNvSpPr>
          <p:nvPr>
            <p:ph type="dt" sz="half" idx="10"/>
          </p:nvPr>
        </p:nvSpPr>
        <p:spPr/>
        <p:txBody>
          <a:bodyPr/>
          <a:lstStyle/>
          <a:p>
            <a:fld id="{49D8D16F-AF38-41C6-85EA-92BA90C35781}" type="datetime1">
              <a:rPr lang="zh-CN" altLang="en-US" smtClean="0"/>
              <a:t>2022/3/16</a:t>
            </a:fld>
            <a:endParaRPr lang="zh-CN" altLang="en-US"/>
          </a:p>
        </p:txBody>
      </p:sp>
      <p:sp>
        <p:nvSpPr>
          <p:cNvPr id="8" name="页脚占位符 7">
            <a:extLst>
              <a:ext uri="{FF2B5EF4-FFF2-40B4-BE49-F238E27FC236}">
                <a16:creationId xmlns:a16="http://schemas.microsoft.com/office/drawing/2014/main" id="{C80AB8D0-2250-4706-B331-1086FB53EE5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0A03D0-FCB4-4C10-918E-BD0724C9C1AB}"/>
              </a:ext>
            </a:extLst>
          </p:cNvPr>
          <p:cNvSpPr>
            <a:spLocks noGrp="1"/>
          </p:cNvSpPr>
          <p:nvPr>
            <p:ph type="sldNum" sz="quarter" idx="12"/>
          </p:nvPr>
        </p:nvSpPr>
        <p:spPr/>
        <p:txBody>
          <a:bodyPr/>
          <a:lstStyle/>
          <a:p>
            <a:fld id="{3F0DB65C-E779-4FF9-988F-48F85A51151F}" type="slidenum">
              <a:rPr lang="zh-CN" altLang="en-US" smtClean="0"/>
              <a:t>‹#›</a:t>
            </a:fld>
            <a:endParaRPr lang="zh-CN" altLang="en-US"/>
          </a:p>
        </p:txBody>
      </p:sp>
    </p:spTree>
    <p:extLst>
      <p:ext uri="{BB962C8B-B14F-4D97-AF65-F5344CB8AC3E}">
        <p14:creationId xmlns:p14="http://schemas.microsoft.com/office/powerpoint/2010/main" val="3796440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052AB-FD8D-4750-8CF1-D5821772FF69}"/>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8ABD0381-9D80-46AB-BE2E-3F7C1D648415}"/>
              </a:ext>
            </a:extLst>
          </p:cNvPr>
          <p:cNvSpPr>
            <a:spLocks noGrp="1"/>
          </p:cNvSpPr>
          <p:nvPr>
            <p:ph type="dt" sz="half" idx="10"/>
          </p:nvPr>
        </p:nvSpPr>
        <p:spPr/>
        <p:txBody>
          <a:bodyPr/>
          <a:lstStyle/>
          <a:p>
            <a:fld id="{1939648E-B23B-43A2-A3E3-75FF17A86C80}" type="datetime1">
              <a:rPr lang="zh-CN" altLang="en-US" smtClean="0"/>
              <a:t>2022/3/16</a:t>
            </a:fld>
            <a:endParaRPr lang="zh-CN" altLang="en-US"/>
          </a:p>
        </p:txBody>
      </p:sp>
      <p:sp>
        <p:nvSpPr>
          <p:cNvPr id="4" name="页脚占位符 3">
            <a:extLst>
              <a:ext uri="{FF2B5EF4-FFF2-40B4-BE49-F238E27FC236}">
                <a16:creationId xmlns:a16="http://schemas.microsoft.com/office/drawing/2014/main" id="{39EFFBF7-E62C-48AD-8069-9A519FE2B43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46C1BC-4590-4BE0-9128-891261C7ED15}"/>
              </a:ext>
            </a:extLst>
          </p:cNvPr>
          <p:cNvSpPr>
            <a:spLocks noGrp="1"/>
          </p:cNvSpPr>
          <p:nvPr>
            <p:ph type="sldNum" sz="quarter" idx="12"/>
          </p:nvPr>
        </p:nvSpPr>
        <p:spPr/>
        <p:txBody>
          <a:bodyPr/>
          <a:lstStyle/>
          <a:p>
            <a:fld id="{3F0DB65C-E779-4FF9-988F-48F85A51151F}" type="slidenum">
              <a:rPr lang="zh-CN" altLang="en-US" smtClean="0"/>
              <a:t>‹#›</a:t>
            </a:fld>
            <a:endParaRPr lang="zh-CN" altLang="en-US"/>
          </a:p>
        </p:txBody>
      </p:sp>
    </p:spTree>
    <p:extLst>
      <p:ext uri="{BB962C8B-B14F-4D97-AF65-F5344CB8AC3E}">
        <p14:creationId xmlns:p14="http://schemas.microsoft.com/office/powerpoint/2010/main" val="943816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2B914CC-2382-4F15-84C2-88425366E5BE}"/>
              </a:ext>
            </a:extLst>
          </p:cNvPr>
          <p:cNvSpPr>
            <a:spLocks noGrp="1"/>
          </p:cNvSpPr>
          <p:nvPr>
            <p:ph type="dt" sz="half" idx="10"/>
          </p:nvPr>
        </p:nvSpPr>
        <p:spPr/>
        <p:txBody>
          <a:bodyPr/>
          <a:lstStyle/>
          <a:p>
            <a:fld id="{CF9E8950-F5A9-4EFE-BF5C-072AC25791ED}" type="datetime1">
              <a:rPr lang="zh-CN" altLang="en-US" smtClean="0"/>
              <a:t>2022/3/16</a:t>
            </a:fld>
            <a:endParaRPr lang="zh-CN" altLang="en-US"/>
          </a:p>
        </p:txBody>
      </p:sp>
      <p:sp>
        <p:nvSpPr>
          <p:cNvPr id="3" name="页脚占位符 2">
            <a:extLst>
              <a:ext uri="{FF2B5EF4-FFF2-40B4-BE49-F238E27FC236}">
                <a16:creationId xmlns:a16="http://schemas.microsoft.com/office/drawing/2014/main" id="{B079CDF0-01E2-4C68-86A6-E8A18A36ECD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2653ABA-E882-417B-9A30-0A26137E0F41}"/>
              </a:ext>
            </a:extLst>
          </p:cNvPr>
          <p:cNvSpPr>
            <a:spLocks noGrp="1"/>
          </p:cNvSpPr>
          <p:nvPr>
            <p:ph type="sldNum" sz="quarter" idx="12"/>
          </p:nvPr>
        </p:nvSpPr>
        <p:spPr/>
        <p:txBody>
          <a:bodyPr/>
          <a:lstStyle/>
          <a:p>
            <a:fld id="{3F0DB65C-E779-4FF9-988F-48F85A51151F}" type="slidenum">
              <a:rPr lang="zh-CN" altLang="en-US" smtClean="0"/>
              <a:t>‹#›</a:t>
            </a:fld>
            <a:endParaRPr lang="zh-CN" altLang="en-US"/>
          </a:p>
        </p:txBody>
      </p:sp>
    </p:spTree>
    <p:extLst>
      <p:ext uri="{BB962C8B-B14F-4D97-AF65-F5344CB8AC3E}">
        <p14:creationId xmlns:p14="http://schemas.microsoft.com/office/powerpoint/2010/main" val="268332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88AAF-DE3F-4E31-B4DA-DC81BE9EFA2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5CBD63-0A7F-481C-8AD0-C64F3C489B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80199ED-408B-4A78-8B6A-8041C2177B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85BDCF-F44B-42B9-B74C-2543065F5E4A}"/>
              </a:ext>
            </a:extLst>
          </p:cNvPr>
          <p:cNvSpPr>
            <a:spLocks noGrp="1"/>
          </p:cNvSpPr>
          <p:nvPr>
            <p:ph type="dt" sz="half" idx="10"/>
          </p:nvPr>
        </p:nvSpPr>
        <p:spPr/>
        <p:txBody>
          <a:bodyPr/>
          <a:lstStyle/>
          <a:p>
            <a:fld id="{A68B5942-3255-4ACE-BB44-ADE431779ED2}" type="datetime1">
              <a:rPr lang="zh-CN" altLang="en-US" smtClean="0"/>
              <a:t>2022/3/16</a:t>
            </a:fld>
            <a:endParaRPr lang="zh-CN" altLang="en-US"/>
          </a:p>
        </p:txBody>
      </p:sp>
      <p:sp>
        <p:nvSpPr>
          <p:cNvPr id="6" name="页脚占位符 5">
            <a:extLst>
              <a:ext uri="{FF2B5EF4-FFF2-40B4-BE49-F238E27FC236}">
                <a16:creationId xmlns:a16="http://schemas.microsoft.com/office/drawing/2014/main" id="{1DB90C78-93E8-4EBF-9929-E815B9EA9A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CA5DCA-6BC0-40B6-805E-B82B14506220}"/>
              </a:ext>
            </a:extLst>
          </p:cNvPr>
          <p:cNvSpPr>
            <a:spLocks noGrp="1"/>
          </p:cNvSpPr>
          <p:nvPr>
            <p:ph type="sldNum" sz="quarter" idx="12"/>
          </p:nvPr>
        </p:nvSpPr>
        <p:spPr/>
        <p:txBody>
          <a:bodyPr/>
          <a:lstStyle/>
          <a:p>
            <a:fld id="{3F0DB65C-E779-4FF9-988F-48F85A51151F}" type="slidenum">
              <a:rPr lang="zh-CN" altLang="en-US" smtClean="0"/>
              <a:t>‹#›</a:t>
            </a:fld>
            <a:endParaRPr lang="zh-CN" altLang="en-US"/>
          </a:p>
        </p:txBody>
      </p:sp>
    </p:spTree>
    <p:extLst>
      <p:ext uri="{BB962C8B-B14F-4D97-AF65-F5344CB8AC3E}">
        <p14:creationId xmlns:p14="http://schemas.microsoft.com/office/powerpoint/2010/main" val="388568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08834-0FA8-4371-B05F-AE9078E70EF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7287048-21E6-4A66-86F8-960016FBFE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F319-386F-41D8-8F9B-97073E1062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951F7F0-C98C-43BC-98CA-5B9F1E434A65}"/>
              </a:ext>
            </a:extLst>
          </p:cNvPr>
          <p:cNvSpPr>
            <a:spLocks noGrp="1"/>
          </p:cNvSpPr>
          <p:nvPr>
            <p:ph type="dt" sz="half" idx="10"/>
          </p:nvPr>
        </p:nvSpPr>
        <p:spPr/>
        <p:txBody>
          <a:bodyPr/>
          <a:lstStyle/>
          <a:p>
            <a:fld id="{BCE560EA-5B82-410F-B3A6-9A5755799A5A}" type="datetime1">
              <a:rPr lang="zh-CN" altLang="en-US" smtClean="0"/>
              <a:t>2022/3/16</a:t>
            </a:fld>
            <a:endParaRPr lang="zh-CN" altLang="en-US"/>
          </a:p>
        </p:txBody>
      </p:sp>
      <p:sp>
        <p:nvSpPr>
          <p:cNvPr id="6" name="页脚占位符 5">
            <a:extLst>
              <a:ext uri="{FF2B5EF4-FFF2-40B4-BE49-F238E27FC236}">
                <a16:creationId xmlns:a16="http://schemas.microsoft.com/office/drawing/2014/main" id="{27F663C3-1BE1-4DCE-913E-BE7F5BE70B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6C31BF-F06C-4EC6-B569-3E57C4A85544}"/>
              </a:ext>
            </a:extLst>
          </p:cNvPr>
          <p:cNvSpPr>
            <a:spLocks noGrp="1"/>
          </p:cNvSpPr>
          <p:nvPr>
            <p:ph type="sldNum" sz="quarter" idx="12"/>
          </p:nvPr>
        </p:nvSpPr>
        <p:spPr/>
        <p:txBody>
          <a:bodyPr/>
          <a:lstStyle/>
          <a:p>
            <a:fld id="{3F0DB65C-E779-4FF9-988F-48F85A51151F}" type="slidenum">
              <a:rPr lang="zh-CN" altLang="en-US" smtClean="0"/>
              <a:t>‹#›</a:t>
            </a:fld>
            <a:endParaRPr lang="zh-CN" altLang="en-US"/>
          </a:p>
        </p:txBody>
      </p:sp>
    </p:spTree>
    <p:extLst>
      <p:ext uri="{BB962C8B-B14F-4D97-AF65-F5344CB8AC3E}">
        <p14:creationId xmlns:p14="http://schemas.microsoft.com/office/powerpoint/2010/main" val="2167669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DDC49CE-8E0C-4831-A6CD-13532D37C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F6F774D-3970-4729-9F47-4EB427B4FB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C921B7-B97F-4109-A717-25B32F5343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2BDD3C-86D2-490C-A36B-6DFA4A430447}" type="datetime1">
              <a:rPr lang="zh-CN" altLang="en-US" smtClean="0"/>
              <a:t>2022/3/16</a:t>
            </a:fld>
            <a:endParaRPr lang="zh-CN" altLang="en-US"/>
          </a:p>
        </p:txBody>
      </p:sp>
      <p:sp>
        <p:nvSpPr>
          <p:cNvPr id="5" name="页脚占位符 4">
            <a:extLst>
              <a:ext uri="{FF2B5EF4-FFF2-40B4-BE49-F238E27FC236}">
                <a16:creationId xmlns:a16="http://schemas.microsoft.com/office/drawing/2014/main" id="{2AE815E8-9DE5-491E-BB30-E7A3989B46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CDF54A0-EBF5-471F-AF7B-AF9F9469C7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DB65C-E779-4FF9-988F-48F85A51151F}" type="slidenum">
              <a:rPr lang="zh-CN" altLang="en-US" smtClean="0"/>
              <a:pPr/>
              <a:t>‹#›</a:t>
            </a:fld>
            <a:r>
              <a:rPr lang="en-US" altLang="zh-CN" dirty="0"/>
              <a:t>/37</a:t>
            </a:r>
            <a:endParaRPr lang="zh-CN" altLang="en-US" dirty="0"/>
          </a:p>
        </p:txBody>
      </p:sp>
    </p:spTree>
    <p:extLst>
      <p:ext uri="{BB962C8B-B14F-4D97-AF65-F5344CB8AC3E}">
        <p14:creationId xmlns:p14="http://schemas.microsoft.com/office/powerpoint/2010/main" val="1480472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audio" Target="../media/media4.mp3"/><Relationship Id="rId3" Type="http://schemas.microsoft.com/office/2007/relationships/media" Target="../media/media2.mp3"/><Relationship Id="rId7" Type="http://schemas.microsoft.com/office/2007/relationships/media" Target="../media/media4.mp3"/><Relationship Id="rId12"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image" Target="../media/image1.png"/><Relationship Id="rId5" Type="http://schemas.microsoft.com/office/2007/relationships/media" Target="../media/media3.mp3"/><Relationship Id="rId10" Type="http://schemas.openxmlformats.org/officeDocument/2006/relationships/notesSlide" Target="../notesSlides/notesSlide2.xml"/><Relationship Id="rId4" Type="http://schemas.openxmlformats.org/officeDocument/2006/relationships/audio" Target="../media/media2.mp3"/><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D36C3-3FA3-4118-9DCC-8BB6058131E9}"/>
              </a:ext>
            </a:extLst>
          </p:cNvPr>
          <p:cNvSpPr>
            <a:spLocks noGrp="1"/>
          </p:cNvSpPr>
          <p:nvPr>
            <p:ph type="ctrTitle"/>
          </p:nvPr>
        </p:nvSpPr>
        <p:spPr/>
        <p:txBody>
          <a:bodyPr/>
          <a:lstStyle/>
          <a:p>
            <a:r>
              <a:rPr lang="en-US" altLang="zh-CN" dirty="0"/>
              <a:t>AI Creativity with </a:t>
            </a:r>
            <a:br>
              <a:rPr lang="en-US" altLang="zh-CN" dirty="0"/>
            </a:br>
            <a:r>
              <a:rPr lang="en-US" altLang="zh-CN" dirty="0"/>
              <a:t>Text Generation</a:t>
            </a:r>
            <a:endParaRPr lang="zh-CN" altLang="en-US" dirty="0"/>
          </a:p>
        </p:txBody>
      </p:sp>
      <p:sp>
        <p:nvSpPr>
          <p:cNvPr id="3" name="副标题 2">
            <a:extLst>
              <a:ext uri="{FF2B5EF4-FFF2-40B4-BE49-F238E27FC236}">
                <a16:creationId xmlns:a16="http://schemas.microsoft.com/office/drawing/2014/main" id="{54C4B784-8068-485D-AD9E-6BBFCBA5E369}"/>
              </a:ext>
            </a:extLst>
          </p:cNvPr>
          <p:cNvSpPr>
            <a:spLocks noGrp="1"/>
          </p:cNvSpPr>
          <p:nvPr>
            <p:ph type="subTitle" idx="1"/>
          </p:nvPr>
        </p:nvSpPr>
        <p:spPr/>
        <p:txBody>
          <a:bodyPr/>
          <a:lstStyle/>
          <a:p>
            <a:r>
              <a:rPr lang="en-US" altLang="zh-CN" dirty="0" err="1"/>
              <a:t>Zhiling</a:t>
            </a:r>
            <a:r>
              <a:rPr lang="en-US" altLang="zh-CN" dirty="0"/>
              <a:t> Zhang</a:t>
            </a:r>
          </a:p>
          <a:p>
            <a:r>
              <a:rPr lang="en-US" altLang="zh-CN" dirty="0"/>
              <a:t>2022.3</a:t>
            </a:r>
            <a:endParaRPr lang="zh-CN" altLang="en-US" dirty="0"/>
          </a:p>
        </p:txBody>
      </p:sp>
      <p:sp>
        <p:nvSpPr>
          <p:cNvPr id="4" name="灯片编号占位符 3">
            <a:extLst>
              <a:ext uri="{FF2B5EF4-FFF2-40B4-BE49-F238E27FC236}">
                <a16:creationId xmlns:a16="http://schemas.microsoft.com/office/drawing/2014/main" id="{6729AC58-2A3A-4B77-8EE4-DD10DA8CD8E5}"/>
              </a:ext>
            </a:extLst>
          </p:cNvPr>
          <p:cNvSpPr>
            <a:spLocks noGrp="1"/>
          </p:cNvSpPr>
          <p:nvPr>
            <p:ph type="sldNum" sz="quarter" idx="12"/>
          </p:nvPr>
        </p:nvSpPr>
        <p:spPr/>
        <p:txBody>
          <a:bodyPr/>
          <a:lstStyle/>
          <a:p>
            <a:fld id="{3F0DB65C-E779-4FF9-988F-48F85A51151F}" type="slidenum">
              <a:rPr lang="zh-CN" altLang="en-US" smtClean="0"/>
              <a:t>1</a:t>
            </a:fld>
            <a:r>
              <a:rPr lang="en-US" altLang="zh-CN" dirty="0"/>
              <a:t>/37</a:t>
            </a:r>
            <a:endParaRPr lang="zh-CN" altLang="en-US" dirty="0"/>
          </a:p>
        </p:txBody>
      </p:sp>
    </p:spTree>
    <p:extLst>
      <p:ext uri="{BB962C8B-B14F-4D97-AF65-F5344CB8AC3E}">
        <p14:creationId xmlns:p14="http://schemas.microsoft.com/office/powerpoint/2010/main" val="4049774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4D720-FDB5-44F9-B836-AB1A4150A4DA}"/>
              </a:ext>
            </a:extLst>
          </p:cNvPr>
          <p:cNvSpPr>
            <a:spLocks noGrp="1"/>
          </p:cNvSpPr>
          <p:nvPr>
            <p:ph type="title"/>
          </p:nvPr>
        </p:nvSpPr>
        <p:spPr/>
        <p:txBody>
          <a:bodyPr/>
          <a:lstStyle/>
          <a:p>
            <a:r>
              <a:rPr lang="en-US" altLang="zh-CN" dirty="0"/>
              <a:t>Art Value: Before Creation </a:t>
            </a:r>
            <a:endParaRPr lang="zh-CN" altLang="en-US" dirty="0"/>
          </a:p>
        </p:txBody>
      </p:sp>
      <p:sp>
        <p:nvSpPr>
          <p:cNvPr id="3" name="内容占位符 2">
            <a:extLst>
              <a:ext uri="{FF2B5EF4-FFF2-40B4-BE49-F238E27FC236}">
                <a16:creationId xmlns:a16="http://schemas.microsoft.com/office/drawing/2014/main" id="{53006C13-357D-4D3F-9070-7A380ABD9C4F}"/>
              </a:ext>
            </a:extLst>
          </p:cNvPr>
          <p:cNvSpPr>
            <a:spLocks noGrp="1"/>
          </p:cNvSpPr>
          <p:nvPr>
            <p:ph idx="1"/>
          </p:nvPr>
        </p:nvSpPr>
        <p:spPr/>
        <p:txBody>
          <a:bodyPr>
            <a:normAutofit/>
          </a:bodyPr>
          <a:lstStyle/>
          <a:p>
            <a:r>
              <a:rPr lang="zh-CN" altLang="en-US" sz="2400" dirty="0">
                <a:latin typeface="黑体" panose="02010609060101010101" pitchFamily="49" charset="-122"/>
                <a:ea typeface="黑体" panose="02010609060101010101" pitchFamily="49" charset="-122"/>
              </a:rPr>
              <a:t>我家门前有两棵树，一棵是枣树，另一棵也是枣树。</a:t>
            </a:r>
            <a:endParaRPr lang="en-US" altLang="zh-CN" sz="2400" dirty="0">
              <a:latin typeface="黑体" panose="02010609060101010101" pitchFamily="49" charset="-122"/>
              <a:ea typeface="黑体" panose="02010609060101010101" pitchFamily="49" charset="-122"/>
            </a:endParaRPr>
          </a:p>
          <a:p>
            <a:pPr marL="0" indent="0" algn="r">
              <a:buNone/>
            </a:pP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我自己说的</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我家门前有两棵树，一棵是枣树，另一棵也是枣树。</a:t>
            </a:r>
            <a:endParaRPr lang="en-US" altLang="zh-CN" sz="2400" dirty="0">
              <a:latin typeface="黑体" panose="02010609060101010101" pitchFamily="49" charset="-122"/>
              <a:ea typeface="黑体" panose="02010609060101010101" pitchFamily="49" charset="-122"/>
            </a:endParaRPr>
          </a:p>
          <a:p>
            <a:pPr marL="0" indent="0" algn="r">
              <a:buNone/>
            </a:pP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鲁迅</a:t>
            </a:r>
            <a:endParaRPr lang="en-US" altLang="zh-CN" sz="2400" dirty="0">
              <a:latin typeface="黑体" panose="02010609060101010101" pitchFamily="49" charset="-122"/>
              <a:ea typeface="黑体" panose="02010609060101010101" pitchFamily="49" charset="-122"/>
            </a:endParaRPr>
          </a:p>
          <a:p>
            <a:pPr marL="0" indent="0">
              <a:buNone/>
            </a:pPr>
            <a:r>
              <a:rPr lang="zh-CN" altLang="en-US" sz="2400" dirty="0">
                <a:latin typeface="黑体" panose="02010609060101010101" pitchFamily="49" charset="-122"/>
                <a:ea typeface="黑体" panose="02010609060101010101" pitchFamily="49" charset="-122"/>
              </a:rPr>
              <a:t>背景：</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此文写于</a:t>
            </a:r>
            <a:r>
              <a:rPr lang="en-US" altLang="zh-CN" sz="2400" dirty="0">
                <a:latin typeface="黑体" panose="02010609060101010101" pitchFamily="49" charset="-122"/>
                <a:ea typeface="黑体" panose="02010609060101010101" pitchFamily="49" charset="-122"/>
              </a:rPr>
              <a:t>1924</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9</a:t>
            </a:r>
            <a:r>
              <a:rPr lang="zh-CN" altLang="en-US" sz="2400" dirty="0">
                <a:latin typeface="黑体" panose="02010609060101010101" pitchFamily="49" charset="-122"/>
                <a:ea typeface="黑体" panose="02010609060101010101" pitchFamily="49" charset="-122"/>
              </a:rPr>
              <a:t>月的北京。当时，在帝国主义和北洋军阀相互勾结实行统治的情况下，中国北方的民主革命处于低潮。同时，“五四”退潮后新文化战线发生了分裂，思想界起了巨大分化。此时，作者鲁迅不免孤寂、彷徨，但他没有丧失勇气和信心，一方面急切地找寻生力军，一方面孤军奋战，坚忍地进行反帝反封建的斗争。</a:t>
            </a:r>
            <a:endParaRPr lang="en-US" altLang="zh-CN" sz="2400" dirty="0">
              <a:latin typeface="黑体" panose="02010609060101010101" pitchFamily="49" charset="-122"/>
              <a:ea typeface="黑体" panose="02010609060101010101" pitchFamily="49" charset="-122"/>
            </a:endParaRPr>
          </a:p>
          <a:p>
            <a:pPr marL="0" indent="0">
              <a:buNone/>
            </a:pPr>
            <a:r>
              <a:rPr lang="zh-CN" altLang="en-US" sz="2400" dirty="0">
                <a:latin typeface="黑体" panose="02010609060101010101" pitchFamily="49" charset="-122"/>
                <a:ea typeface="黑体" panose="02010609060101010101" pitchFamily="49" charset="-122"/>
              </a:rPr>
              <a:t>这句话强调了两株枣树傲然独立、凛然不可侵犯的精神风貌，又形成了全文整体意境中的骨脊，特别鲜明突出。</a:t>
            </a:r>
          </a:p>
          <a:p>
            <a:endParaRPr lang="zh-CN" altLang="en-US" sz="2400" dirty="0">
              <a:latin typeface="黑体" panose="02010609060101010101" pitchFamily="49" charset="-122"/>
              <a:ea typeface="黑体" panose="02010609060101010101" pitchFamily="49" charset="-122"/>
            </a:endParaRPr>
          </a:p>
        </p:txBody>
      </p:sp>
      <p:pic>
        <p:nvPicPr>
          <p:cNvPr id="4" name="202203150959">
            <a:hlinkClick r:id="" action="ppaction://media"/>
            <a:extLst>
              <a:ext uri="{FF2B5EF4-FFF2-40B4-BE49-F238E27FC236}">
                <a16:creationId xmlns:a16="http://schemas.microsoft.com/office/drawing/2014/main" id="{CB59E551-E5C6-48BF-97FA-C2AF5409DA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8139" y="3757612"/>
            <a:ext cx="487363" cy="487363"/>
          </a:xfrm>
          <a:prstGeom prst="rect">
            <a:avLst/>
          </a:prstGeom>
        </p:spPr>
      </p:pic>
      <p:sp>
        <p:nvSpPr>
          <p:cNvPr id="5" name="灯片编号占位符 4">
            <a:extLst>
              <a:ext uri="{FF2B5EF4-FFF2-40B4-BE49-F238E27FC236}">
                <a16:creationId xmlns:a16="http://schemas.microsoft.com/office/drawing/2014/main" id="{107CC963-704F-4DF0-9460-0A18003678F0}"/>
              </a:ext>
            </a:extLst>
          </p:cNvPr>
          <p:cNvSpPr>
            <a:spLocks noGrp="1"/>
          </p:cNvSpPr>
          <p:nvPr>
            <p:ph type="sldNum" sz="quarter" idx="12"/>
          </p:nvPr>
        </p:nvSpPr>
        <p:spPr/>
        <p:txBody>
          <a:bodyPr/>
          <a:lstStyle/>
          <a:p>
            <a:fld id="{3F0DB65C-E779-4FF9-988F-48F85A51151F}" type="slidenum">
              <a:rPr lang="zh-CN" altLang="en-US" smtClean="0"/>
              <a:pPr/>
              <a:t>10</a:t>
            </a:fld>
            <a:r>
              <a:rPr lang="en-US" altLang="zh-CN"/>
              <a:t>/37</a:t>
            </a:r>
            <a:endParaRPr lang="zh-CN" altLang="en-US" dirty="0"/>
          </a:p>
        </p:txBody>
      </p:sp>
    </p:spTree>
    <p:extLst>
      <p:ext uri="{BB962C8B-B14F-4D97-AF65-F5344CB8AC3E}">
        <p14:creationId xmlns:p14="http://schemas.microsoft.com/office/powerpoint/2010/main" val="922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mediacall" presetSubtype="0" fill="hold" nodeType="withEffect">
                                  <p:stCondLst>
                                    <p:cond delay="0"/>
                                  </p:stCondLst>
                                  <p:childTnLst>
                                    <p:cmd type="call" cmd="playFrom(0.0)">
                                      <p:cBhvr>
                                        <p:cTn id="23" dur="374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4D720-FDB5-44F9-B836-AB1A4150A4DA}"/>
              </a:ext>
            </a:extLst>
          </p:cNvPr>
          <p:cNvSpPr>
            <a:spLocks noGrp="1"/>
          </p:cNvSpPr>
          <p:nvPr>
            <p:ph type="title"/>
          </p:nvPr>
        </p:nvSpPr>
        <p:spPr/>
        <p:txBody>
          <a:bodyPr/>
          <a:lstStyle/>
          <a:p>
            <a:r>
              <a:rPr lang="en-US" altLang="zh-CN" dirty="0"/>
              <a:t>Art Value: After Creation </a:t>
            </a:r>
            <a:endParaRPr lang="zh-CN" altLang="en-US" dirty="0"/>
          </a:p>
        </p:txBody>
      </p:sp>
      <p:sp>
        <p:nvSpPr>
          <p:cNvPr id="3" name="内容占位符 2">
            <a:extLst>
              <a:ext uri="{FF2B5EF4-FFF2-40B4-BE49-F238E27FC236}">
                <a16:creationId xmlns:a16="http://schemas.microsoft.com/office/drawing/2014/main" id="{53006C13-357D-4D3F-9070-7A380ABD9C4F}"/>
              </a:ext>
            </a:extLst>
          </p:cNvPr>
          <p:cNvSpPr>
            <a:spLocks noGrp="1"/>
          </p:cNvSpPr>
          <p:nvPr>
            <p:ph idx="1"/>
          </p:nvPr>
        </p:nvSpPr>
        <p:spPr>
          <a:xfrm>
            <a:off x="838199" y="1825624"/>
            <a:ext cx="5980889" cy="4867005"/>
          </a:xfrm>
        </p:spPr>
        <p:txBody>
          <a:bodyPr>
            <a:normAutofit/>
          </a:bodyPr>
          <a:lstStyle/>
          <a:p>
            <a:r>
              <a:rPr lang="en-US" altLang="zh-CN" dirty="0"/>
              <a:t>“Monet depicts a mist, which provides a hazy background to the piece set in the French harbor. The orange and yellow hues contrast brilliantly with the dark vessels, where little, if any detail is immediately visible to the audience. ” </a:t>
            </a:r>
          </a:p>
          <a:p>
            <a:endParaRPr lang="en-US" altLang="zh-CN" dirty="0"/>
          </a:p>
          <a:p>
            <a:r>
              <a:rPr lang="en-US" altLang="zh-CN" dirty="0"/>
              <a:t>“Absolutely unable to recognize what was shown at all.”</a:t>
            </a:r>
          </a:p>
          <a:p>
            <a:pPr marL="0" indent="0" algn="r">
              <a:buNone/>
            </a:pPr>
            <a:r>
              <a:rPr lang="en-US" altLang="zh-CN" dirty="0"/>
              <a:t>—— visitors of its first exhibition</a:t>
            </a:r>
          </a:p>
          <a:p>
            <a:endParaRPr lang="en-US" altLang="zh-CN" dirty="0"/>
          </a:p>
        </p:txBody>
      </p:sp>
      <p:pic>
        <p:nvPicPr>
          <p:cNvPr id="1026" name="Picture 2" descr="Impression Sunrise by Claude Monet">
            <a:extLst>
              <a:ext uri="{FF2B5EF4-FFF2-40B4-BE49-F238E27FC236}">
                <a16:creationId xmlns:a16="http://schemas.microsoft.com/office/drawing/2014/main" id="{17A7737E-8771-4F98-AFE9-BBB04A096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883" y="2019738"/>
            <a:ext cx="5100671" cy="396311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61F2509-5CF2-4049-85DE-F0A154D66005}"/>
              </a:ext>
            </a:extLst>
          </p:cNvPr>
          <p:cNvSpPr txBox="1"/>
          <p:nvPr/>
        </p:nvSpPr>
        <p:spPr>
          <a:xfrm>
            <a:off x="6966153" y="6108614"/>
            <a:ext cx="4978129" cy="369332"/>
          </a:xfrm>
          <a:prstGeom prst="rect">
            <a:avLst/>
          </a:prstGeom>
          <a:noFill/>
        </p:spPr>
        <p:txBody>
          <a:bodyPr wrap="square">
            <a:spAutoFit/>
          </a:bodyPr>
          <a:lstStyle/>
          <a:p>
            <a:pPr algn="ctr"/>
            <a:r>
              <a:rPr lang="en-US" altLang="zh-CN" b="1" i="0" u="none" strike="noStrike" dirty="0">
                <a:solidFill>
                  <a:srgbClr val="4F564D"/>
                </a:solidFill>
                <a:effectLst/>
                <a:latin typeface="Georgia" panose="02040502050405020303" pitchFamily="18" charset="0"/>
              </a:rPr>
              <a:t>Impression Sunrise by Claude Monet</a:t>
            </a:r>
          </a:p>
        </p:txBody>
      </p:sp>
      <p:sp>
        <p:nvSpPr>
          <p:cNvPr id="4" name="灯片编号占位符 3">
            <a:extLst>
              <a:ext uri="{FF2B5EF4-FFF2-40B4-BE49-F238E27FC236}">
                <a16:creationId xmlns:a16="http://schemas.microsoft.com/office/drawing/2014/main" id="{AA07908F-0B16-4C67-BDDB-110AA4049BDE}"/>
              </a:ext>
            </a:extLst>
          </p:cNvPr>
          <p:cNvSpPr>
            <a:spLocks noGrp="1"/>
          </p:cNvSpPr>
          <p:nvPr>
            <p:ph type="sldNum" sz="quarter" idx="12"/>
          </p:nvPr>
        </p:nvSpPr>
        <p:spPr/>
        <p:txBody>
          <a:bodyPr/>
          <a:lstStyle/>
          <a:p>
            <a:fld id="{3F0DB65C-E779-4FF9-988F-48F85A51151F}" type="slidenum">
              <a:rPr lang="zh-CN" altLang="en-US" smtClean="0"/>
              <a:pPr/>
              <a:t>11</a:t>
            </a:fld>
            <a:r>
              <a:rPr lang="en-US" altLang="zh-CN"/>
              <a:t>/37</a:t>
            </a:r>
            <a:endParaRPr lang="zh-CN" altLang="en-US" dirty="0"/>
          </a:p>
        </p:txBody>
      </p:sp>
    </p:spTree>
    <p:extLst>
      <p:ext uri="{BB962C8B-B14F-4D97-AF65-F5344CB8AC3E}">
        <p14:creationId xmlns:p14="http://schemas.microsoft.com/office/powerpoint/2010/main" val="251104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B4B64-D2B6-411B-A560-A7DDA8AE3BD8}"/>
              </a:ext>
            </a:extLst>
          </p:cNvPr>
          <p:cNvSpPr>
            <a:spLocks noGrp="1"/>
          </p:cNvSpPr>
          <p:nvPr>
            <p:ph type="title"/>
          </p:nvPr>
        </p:nvSpPr>
        <p:spPr/>
        <p:txBody>
          <a:bodyPr/>
          <a:lstStyle/>
          <a:p>
            <a:r>
              <a:rPr lang="en-US" altLang="zh-CN" dirty="0"/>
              <a:t>AI Art Value: Content Itself</a:t>
            </a:r>
            <a:endParaRPr lang="zh-CN" altLang="en-US" dirty="0"/>
          </a:p>
        </p:txBody>
      </p:sp>
      <p:sp>
        <p:nvSpPr>
          <p:cNvPr id="3" name="内容占位符 2">
            <a:extLst>
              <a:ext uri="{FF2B5EF4-FFF2-40B4-BE49-F238E27FC236}">
                <a16:creationId xmlns:a16="http://schemas.microsoft.com/office/drawing/2014/main" id="{81CF2041-3530-41FD-9F76-1D9EF17E02E2}"/>
              </a:ext>
            </a:extLst>
          </p:cNvPr>
          <p:cNvSpPr>
            <a:spLocks noGrp="1"/>
          </p:cNvSpPr>
          <p:nvPr>
            <p:ph idx="1"/>
          </p:nvPr>
        </p:nvSpPr>
        <p:spPr>
          <a:xfrm>
            <a:off x="838200" y="5854045"/>
            <a:ext cx="10515600" cy="850292"/>
          </a:xfrm>
        </p:spPr>
        <p:txBody>
          <a:bodyPr>
            <a:normAutofit fontScale="92500" lnSpcReduction="20000"/>
          </a:bodyPr>
          <a:lstStyle/>
          <a:p>
            <a:pPr marL="0" indent="0" algn="ctr">
              <a:buNone/>
            </a:pPr>
            <a:r>
              <a:rPr lang="en-US" altLang="zh-CN" dirty="0"/>
              <a:t>AI can create almost the same “thing”/substance as human</a:t>
            </a:r>
          </a:p>
          <a:p>
            <a:pPr marL="0" indent="0" algn="ctr">
              <a:buNone/>
            </a:pPr>
            <a:r>
              <a:rPr lang="zh-CN" altLang="en-US" dirty="0"/>
              <a:t>→</a:t>
            </a:r>
            <a:r>
              <a:rPr lang="en-US" altLang="zh-CN" dirty="0"/>
              <a:t> Comparable Art Value</a:t>
            </a:r>
            <a:endParaRPr lang="zh-CN" altLang="en-US" dirty="0"/>
          </a:p>
        </p:txBody>
      </p:sp>
      <p:pic>
        <p:nvPicPr>
          <p:cNvPr id="5122" name="Picture 2">
            <a:extLst>
              <a:ext uri="{FF2B5EF4-FFF2-40B4-BE49-F238E27FC236}">
                <a16:creationId xmlns:a16="http://schemas.microsoft.com/office/drawing/2014/main" id="{E9A0810F-EF55-418E-B81A-53DAEDD943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30"/>
          <a:stretch/>
        </p:blipFill>
        <p:spPr bwMode="auto">
          <a:xfrm>
            <a:off x="5031655" y="1690688"/>
            <a:ext cx="6205096" cy="397078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84A6A6F-F35E-4DD5-922C-EA84F7CFC3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094"/>
          <a:stretch/>
        </p:blipFill>
        <p:spPr bwMode="auto">
          <a:xfrm>
            <a:off x="1151322" y="1690688"/>
            <a:ext cx="3190875" cy="3982186"/>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A9249F6B-B026-4F2E-A57B-43F05D21817A}"/>
              </a:ext>
            </a:extLst>
          </p:cNvPr>
          <p:cNvSpPr>
            <a:spLocks noGrp="1"/>
          </p:cNvSpPr>
          <p:nvPr>
            <p:ph type="sldNum" sz="quarter" idx="12"/>
          </p:nvPr>
        </p:nvSpPr>
        <p:spPr/>
        <p:txBody>
          <a:bodyPr/>
          <a:lstStyle/>
          <a:p>
            <a:fld id="{3F0DB65C-E779-4FF9-988F-48F85A51151F}" type="slidenum">
              <a:rPr lang="zh-CN" altLang="en-US" smtClean="0"/>
              <a:pPr/>
              <a:t>12</a:t>
            </a:fld>
            <a:r>
              <a:rPr lang="en-US" altLang="zh-CN"/>
              <a:t>/37</a:t>
            </a:r>
            <a:endParaRPr lang="zh-CN" altLang="en-US" dirty="0"/>
          </a:p>
        </p:txBody>
      </p:sp>
    </p:spTree>
    <p:extLst>
      <p:ext uri="{BB962C8B-B14F-4D97-AF65-F5344CB8AC3E}">
        <p14:creationId xmlns:p14="http://schemas.microsoft.com/office/powerpoint/2010/main" val="361367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A0018E-A8D2-445B-959F-2EFD00D8503B}"/>
              </a:ext>
            </a:extLst>
          </p:cNvPr>
          <p:cNvSpPr>
            <a:spLocks noGrp="1"/>
          </p:cNvSpPr>
          <p:nvPr>
            <p:ph type="title"/>
          </p:nvPr>
        </p:nvSpPr>
        <p:spPr/>
        <p:txBody>
          <a:bodyPr/>
          <a:lstStyle/>
          <a:p>
            <a:r>
              <a:rPr lang="en-US" altLang="zh-CN" dirty="0"/>
              <a:t>AI Art Value: Before &amp; After Creation</a:t>
            </a:r>
            <a:endParaRPr lang="zh-CN" altLang="en-US" dirty="0"/>
          </a:p>
        </p:txBody>
      </p:sp>
      <p:pic>
        <p:nvPicPr>
          <p:cNvPr id="6146" name="Picture 2" descr="莫奈：亲手描绘妻子遗像">
            <a:extLst>
              <a:ext uri="{FF2B5EF4-FFF2-40B4-BE49-F238E27FC236}">
                <a16:creationId xmlns:a16="http://schemas.microsoft.com/office/drawing/2014/main" id="{00D7888C-C894-4C03-829D-414590291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037" y="1665368"/>
            <a:ext cx="3209925" cy="428625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圆角 6">
            <a:extLst>
              <a:ext uri="{FF2B5EF4-FFF2-40B4-BE49-F238E27FC236}">
                <a16:creationId xmlns:a16="http://schemas.microsoft.com/office/drawing/2014/main" id="{51001D6B-B662-433B-AAD8-B0A494F86A62}"/>
              </a:ext>
            </a:extLst>
          </p:cNvPr>
          <p:cNvSpPr/>
          <p:nvPr/>
        </p:nvSpPr>
        <p:spPr>
          <a:xfrm>
            <a:off x="1027521" y="1665368"/>
            <a:ext cx="3209925" cy="4160396"/>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A4E66E59-6E6A-4E0D-9A84-C89EA61F0AFA}"/>
              </a:ext>
            </a:extLst>
          </p:cNvPr>
          <p:cNvSpPr/>
          <p:nvPr/>
        </p:nvSpPr>
        <p:spPr>
          <a:xfrm>
            <a:off x="7954554" y="1665367"/>
            <a:ext cx="3209925" cy="4160397"/>
          </a:xfrm>
          <a:prstGeom prst="round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7A0AF7D1-CDE6-4CC8-AC56-58AE72F05176}"/>
              </a:ext>
            </a:extLst>
          </p:cNvPr>
          <p:cNvSpPr txBox="1"/>
          <p:nvPr/>
        </p:nvSpPr>
        <p:spPr>
          <a:xfrm>
            <a:off x="1515407" y="1775463"/>
            <a:ext cx="2234152" cy="461665"/>
          </a:xfrm>
          <a:prstGeom prst="rect">
            <a:avLst/>
          </a:prstGeom>
          <a:noFill/>
        </p:spPr>
        <p:txBody>
          <a:bodyPr wrap="square" rtlCol="0">
            <a:spAutoFit/>
          </a:bodyPr>
          <a:lstStyle/>
          <a:p>
            <a:pPr algn="ctr"/>
            <a:r>
              <a:rPr lang="en-US" altLang="zh-CN" sz="2400" dirty="0"/>
              <a:t>Background</a:t>
            </a:r>
            <a:endParaRPr lang="zh-CN" altLang="en-US" sz="2400" dirty="0"/>
          </a:p>
        </p:txBody>
      </p:sp>
      <p:sp>
        <p:nvSpPr>
          <p:cNvPr id="11" name="文本框 10">
            <a:extLst>
              <a:ext uri="{FF2B5EF4-FFF2-40B4-BE49-F238E27FC236}">
                <a16:creationId xmlns:a16="http://schemas.microsoft.com/office/drawing/2014/main" id="{F2686AC0-5C17-4AD6-B1EF-3CC7C0A31BAE}"/>
              </a:ext>
            </a:extLst>
          </p:cNvPr>
          <p:cNvSpPr txBox="1"/>
          <p:nvPr/>
        </p:nvSpPr>
        <p:spPr>
          <a:xfrm>
            <a:off x="8442441" y="1775462"/>
            <a:ext cx="2234152" cy="461665"/>
          </a:xfrm>
          <a:prstGeom prst="rect">
            <a:avLst/>
          </a:prstGeom>
          <a:noFill/>
        </p:spPr>
        <p:txBody>
          <a:bodyPr wrap="square" rtlCol="0">
            <a:spAutoFit/>
          </a:bodyPr>
          <a:lstStyle/>
          <a:p>
            <a:pPr algn="ctr"/>
            <a:r>
              <a:rPr lang="en-US" altLang="zh-CN" sz="2400" dirty="0"/>
              <a:t>Comment</a:t>
            </a:r>
            <a:endParaRPr lang="zh-CN" altLang="en-US" sz="2400" dirty="0"/>
          </a:p>
        </p:txBody>
      </p:sp>
      <p:sp>
        <p:nvSpPr>
          <p:cNvPr id="10" name="矩形 9">
            <a:extLst>
              <a:ext uri="{FF2B5EF4-FFF2-40B4-BE49-F238E27FC236}">
                <a16:creationId xmlns:a16="http://schemas.microsoft.com/office/drawing/2014/main" id="{D2C25109-3AFD-4649-9C8F-FD370B434063}"/>
              </a:ext>
            </a:extLst>
          </p:cNvPr>
          <p:cNvSpPr/>
          <p:nvPr/>
        </p:nvSpPr>
        <p:spPr>
          <a:xfrm>
            <a:off x="4364610" y="5448693"/>
            <a:ext cx="3400623" cy="502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E9786A8-E58F-4B05-8C73-22ACCC3AAD8B}"/>
              </a:ext>
            </a:extLst>
          </p:cNvPr>
          <p:cNvSpPr txBox="1"/>
          <p:nvPr/>
        </p:nvSpPr>
        <p:spPr>
          <a:xfrm>
            <a:off x="1253765" y="2321904"/>
            <a:ext cx="2818614" cy="1015663"/>
          </a:xfrm>
          <a:prstGeom prst="rect">
            <a:avLst/>
          </a:prstGeom>
          <a:noFill/>
        </p:spPr>
        <p:txBody>
          <a:bodyPr wrap="square" rtlCol="0">
            <a:spAutoFit/>
          </a:bodyPr>
          <a:lstStyle/>
          <a:p>
            <a:r>
              <a:rPr lang="en-US" altLang="zh-CN" sz="2000" dirty="0"/>
              <a:t>An AI-generated Image with GAN as the algorithm,</a:t>
            </a:r>
            <a:endParaRPr lang="zh-CN" altLang="en-US" sz="2000" dirty="0"/>
          </a:p>
        </p:txBody>
      </p:sp>
      <p:sp>
        <p:nvSpPr>
          <p:cNvPr id="14" name="文本框 13">
            <a:extLst>
              <a:ext uri="{FF2B5EF4-FFF2-40B4-BE49-F238E27FC236}">
                <a16:creationId xmlns:a16="http://schemas.microsoft.com/office/drawing/2014/main" id="{CC9FD876-7465-4645-A215-B65A147F8736}"/>
              </a:ext>
            </a:extLst>
          </p:cNvPr>
          <p:cNvSpPr txBox="1"/>
          <p:nvPr/>
        </p:nvSpPr>
        <p:spPr>
          <a:xfrm>
            <a:off x="8150209" y="2335812"/>
            <a:ext cx="2818614" cy="1015663"/>
          </a:xfrm>
          <a:prstGeom prst="rect">
            <a:avLst/>
          </a:prstGeom>
          <a:noFill/>
        </p:spPr>
        <p:txBody>
          <a:bodyPr wrap="square" rtlCol="0">
            <a:spAutoFit/>
          </a:bodyPr>
          <a:lstStyle/>
          <a:p>
            <a:r>
              <a:rPr lang="en-US" altLang="zh-CN" sz="2000" dirty="0"/>
              <a:t>Yet another AI-generated image with messy strokes and vague face.</a:t>
            </a:r>
            <a:endParaRPr lang="zh-CN" altLang="en-US" sz="2000" dirty="0"/>
          </a:p>
        </p:txBody>
      </p:sp>
      <p:sp>
        <p:nvSpPr>
          <p:cNvPr id="15" name="文本框 14">
            <a:extLst>
              <a:ext uri="{FF2B5EF4-FFF2-40B4-BE49-F238E27FC236}">
                <a16:creationId xmlns:a16="http://schemas.microsoft.com/office/drawing/2014/main" id="{698FCFBC-EE0A-4CA2-8B48-866C65A3C93E}"/>
              </a:ext>
            </a:extLst>
          </p:cNvPr>
          <p:cNvSpPr txBox="1"/>
          <p:nvPr/>
        </p:nvSpPr>
        <p:spPr>
          <a:xfrm>
            <a:off x="1223176" y="2321714"/>
            <a:ext cx="2818614" cy="3170099"/>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“那天，我发现自己珍爱的女人死了。我很惊诧。她的眼睛机械地注视着悲剧的时光；尸体的腐化开始了，她的脸开始变色：蓝色、黄色、灰色</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很自然的，好像是希望我重现她最后一个形象：这即将永远离开我的形象。”</a:t>
            </a:r>
          </a:p>
        </p:txBody>
      </p:sp>
      <p:sp>
        <p:nvSpPr>
          <p:cNvPr id="17" name="文本框 16">
            <a:extLst>
              <a:ext uri="{FF2B5EF4-FFF2-40B4-BE49-F238E27FC236}">
                <a16:creationId xmlns:a16="http://schemas.microsoft.com/office/drawing/2014/main" id="{61DD47EF-BBBA-42AD-8146-B92523B94989}"/>
              </a:ext>
            </a:extLst>
          </p:cNvPr>
          <p:cNvSpPr txBox="1"/>
          <p:nvPr/>
        </p:nvSpPr>
        <p:spPr>
          <a:xfrm>
            <a:off x="4211327" y="5941876"/>
            <a:ext cx="3769343" cy="369332"/>
          </a:xfrm>
          <a:prstGeom prst="rect">
            <a:avLst/>
          </a:prstGeom>
          <a:noFill/>
        </p:spPr>
        <p:txBody>
          <a:bodyPr wrap="square">
            <a:spAutoFit/>
          </a:bodyPr>
          <a:lstStyle/>
          <a:p>
            <a:pPr algn="ctr"/>
            <a:r>
              <a:rPr lang="zh-CN" altLang="en-US" sz="1800" dirty="0">
                <a:latin typeface="黑体" panose="02010609060101010101" pitchFamily="49" charset="-122"/>
                <a:ea typeface="黑体" panose="02010609060101010101" pitchFamily="49" charset="-122"/>
              </a:rPr>
              <a:t>莫奈 </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已去世的卡米耶在床上</a:t>
            </a:r>
            <a:r>
              <a:rPr lang="en-US" altLang="zh-CN" sz="1800" dirty="0">
                <a:latin typeface="黑体" panose="02010609060101010101" pitchFamily="49" charset="-122"/>
                <a:ea typeface="黑体" panose="02010609060101010101" pitchFamily="49" charset="-122"/>
              </a:rPr>
              <a:t>》</a:t>
            </a:r>
          </a:p>
        </p:txBody>
      </p:sp>
      <p:sp>
        <p:nvSpPr>
          <p:cNvPr id="18" name="文本框 17">
            <a:extLst>
              <a:ext uri="{FF2B5EF4-FFF2-40B4-BE49-F238E27FC236}">
                <a16:creationId xmlns:a16="http://schemas.microsoft.com/office/drawing/2014/main" id="{567550B0-F589-43C5-8B6C-5E8CD726E637}"/>
              </a:ext>
            </a:extLst>
          </p:cNvPr>
          <p:cNvSpPr txBox="1"/>
          <p:nvPr/>
        </p:nvSpPr>
        <p:spPr>
          <a:xfrm>
            <a:off x="8150209" y="2237127"/>
            <a:ext cx="2818614" cy="3416320"/>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他用了蓝色、淡紫色、玫瑰色和白色，漂浮不定的笔触，描绘了死去的卡米耶。</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已去世的卡米耶在床上</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与四年前的</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散步，持阳伞的女人</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，构成了美术史上最残忍的对比：当年的明媚阳光、流云浮动、芳草鲜美和裙摆飞扬，与此时的秋寒凄悲、青紫绿灰，其生也媚，其死也寂。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张家玮</a:t>
            </a:r>
          </a:p>
        </p:txBody>
      </p:sp>
      <p:pic>
        <p:nvPicPr>
          <p:cNvPr id="16" name="图片 15">
            <a:extLst>
              <a:ext uri="{FF2B5EF4-FFF2-40B4-BE49-F238E27FC236}">
                <a16:creationId xmlns:a16="http://schemas.microsoft.com/office/drawing/2014/main" id="{CB003D54-061A-4408-818B-F96EC427DD55}"/>
              </a:ext>
            </a:extLst>
          </p:cNvPr>
          <p:cNvPicPr>
            <a:picLocks noChangeAspect="1"/>
          </p:cNvPicPr>
          <p:nvPr/>
        </p:nvPicPr>
        <p:blipFill>
          <a:blip r:embed="rId4"/>
          <a:stretch>
            <a:fillRect/>
          </a:stretch>
        </p:blipFill>
        <p:spPr>
          <a:xfrm>
            <a:off x="4491037" y="1728999"/>
            <a:ext cx="3296582" cy="4061497"/>
          </a:xfrm>
          <a:prstGeom prst="rect">
            <a:avLst/>
          </a:prstGeom>
        </p:spPr>
      </p:pic>
      <p:sp>
        <p:nvSpPr>
          <p:cNvPr id="3" name="灯片编号占位符 2">
            <a:extLst>
              <a:ext uri="{FF2B5EF4-FFF2-40B4-BE49-F238E27FC236}">
                <a16:creationId xmlns:a16="http://schemas.microsoft.com/office/drawing/2014/main" id="{F409B3EB-21F5-43D8-868F-7AFB9D30BB97}"/>
              </a:ext>
            </a:extLst>
          </p:cNvPr>
          <p:cNvSpPr>
            <a:spLocks noGrp="1"/>
          </p:cNvSpPr>
          <p:nvPr>
            <p:ph type="sldNum" sz="quarter" idx="12"/>
          </p:nvPr>
        </p:nvSpPr>
        <p:spPr/>
        <p:txBody>
          <a:bodyPr/>
          <a:lstStyle/>
          <a:p>
            <a:fld id="{3F0DB65C-E779-4FF9-988F-48F85A51151F}" type="slidenum">
              <a:rPr lang="zh-CN" altLang="en-US" smtClean="0"/>
              <a:pPr/>
              <a:t>13</a:t>
            </a:fld>
            <a:r>
              <a:rPr lang="en-US" altLang="zh-CN"/>
              <a:t>/37</a:t>
            </a:r>
            <a:endParaRPr lang="zh-CN" altLang="en-US" dirty="0"/>
          </a:p>
        </p:txBody>
      </p:sp>
    </p:spTree>
    <p:extLst>
      <p:ext uri="{BB962C8B-B14F-4D97-AF65-F5344CB8AC3E}">
        <p14:creationId xmlns:p14="http://schemas.microsoft.com/office/powerpoint/2010/main" val="360226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3" grpId="0"/>
      <p:bldP spid="13" grpId="1"/>
      <p:bldP spid="14" grpId="0"/>
      <p:bldP spid="14" grpId="1"/>
      <p:bldP spid="15"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79670-D580-4AFB-8459-FAE8AE5FA7A8}"/>
              </a:ext>
            </a:extLst>
          </p:cNvPr>
          <p:cNvSpPr>
            <a:spLocks noGrp="1"/>
          </p:cNvSpPr>
          <p:nvPr>
            <p:ph type="title"/>
          </p:nvPr>
        </p:nvSpPr>
        <p:spPr/>
        <p:txBody>
          <a:bodyPr/>
          <a:lstStyle/>
          <a:p>
            <a:r>
              <a:rPr lang="en-US" altLang="zh-CN" dirty="0"/>
              <a:t>AI Art Value:</a:t>
            </a:r>
            <a:r>
              <a:rPr lang="zh-CN" altLang="en-US" dirty="0"/>
              <a:t> </a:t>
            </a:r>
            <a:r>
              <a:rPr lang="en-US" altLang="zh-CN" dirty="0"/>
              <a:t>My</a:t>
            </a:r>
            <a:r>
              <a:rPr lang="zh-CN" altLang="en-US" dirty="0"/>
              <a:t> </a:t>
            </a:r>
            <a:r>
              <a:rPr lang="en-US" altLang="zh-CN" dirty="0"/>
              <a:t>Opinion</a:t>
            </a:r>
            <a:endParaRPr lang="zh-CN" altLang="en-US" dirty="0"/>
          </a:p>
        </p:txBody>
      </p:sp>
      <p:sp>
        <p:nvSpPr>
          <p:cNvPr id="3" name="内容占位符 2">
            <a:extLst>
              <a:ext uri="{FF2B5EF4-FFF2-40B4-BE49-F238E27FC236}">
                <a16:creationId xmlns:a16="http://schemas.microsoft.com/office/drawing/2014/main" id="{7A1DA394-CCB8-49DD-8547-1DC6EA271C80}"/>
              </a:ext>
            </a:extLst>
          </p:cNvPr>
          <p:cNvSpPr>
            <a:spLocks noGrp="1"/>
          </p:cNvSpPr>
          <p:nvPr>
            <p:ph idx="1"/>
          </p:nvPr>
        </p:nvSpPr>
        <p:spPr/>
        <p:txBody>
          <a:bodyPr/>
          <a:lstStyle/>
          <a:p>
            <a:r>
              <a:rPr lang="en-US" altLang="zh-CN" dirty="0"/>
              <a:t>AI can create as good things as human from the perspective of content</a:t>
            </a:r>
          </a:p>
          <a:p>
            <a:r>
              <a:rPr lang="en-US" altLang="zh-CN" dirty="0"/>
              <a:t>However, most AI artworks </a:t>
            </a:r>
          </a:p>
          <a:p>
            <a:pPr lvl="1"/>
            <a:r>
              <a:rPr lang="en-US" altLang="zh-CN" dirty="0"/>
              <a:t>Lack </a:t>
            </a:r>
            <a:r>
              <a:rPr lang="en-US" altLang="zh-CN" b="1" dirty="0"/>
              <a:t>meaning (thoughts, emotions etc.)</a:t>
            </a:r>
            <a:r>
              <a:rPr lang="en-US" altLang="zh-CN" dirty="0"/>
              <a:t>                                    before creation</a:t>
            </a:r>
          </a:p>
          <a:p>
            <a:pPr lvl="2"/>
            <a:r>
              <a:rPr lang="en-US" altLang="zh-CN" sz="2200" dirty="0"/>
              <a:t>Possible Exceptions:</a:t>
            </a:r>
          </a:p>
          <a:p>
            <a:pPr lvl="2"/>
            <a:r>
              <a:rPr lang="en-US" altLang="zh-CN" sz="2200" dirty="0"/>
              <a:t>The first AI Artwork sold in an auction</a:t>
            </a:r>
          </a:p>
          <a:p>
            <a:pPr lvl="2"/>
            <a:r>
              <a:rPr lang="en-US" altLang="zh-CN" sz="2200" dirty="0"/>
              <a:t>Awesome algorithm behind the AI</a:t>
            </a:r>
          </a:p>
          <a:p>
            <a:pPr lvl="1"/>
            <a:r>
              <a:rPr lang="en-US" altLang="zh-CN" dirty="0"/>
              <a:t>Seldom get positive comments if known to be AI-created           after creation</a:t>
            </a:r>
          </a:p>
          <a:p>
            <a:pPr lvl="2"/>
            <a:r>
              <a:rPr lang="en-US" altLang="zh-CN" sz="2200" dirty="0"/>
              <a:t>Possible Exceptions:</a:t>
            </a:r>
          </a:p>
          <a:p>
            <a:pPr lvl="2"/>
            <a:r>
              <a:rPr lang="en-US" altLang="zh-CN" sz="2200" dirty="0"/>
              <a:t>We can still appreciate some AI arts with good content</a:t>
            </a:r>
          </a:p>
          <a:p>
            <a:r>
              <a:rPr lang="en-US" altLang="zh-CN" sz="3000" dirty="0"/>
              <a:t>I will prefer to use AI “Creativity” instead of “Art”</a:t>
            </a:r>
            <a:endParaRPr lang="zh-CN" altLang="en-US" sz="3000" dirty="0"/>
          </a:p>
        </p:txBody>
      </p:sp>
      <p:pic>
        <p:nvPicPr>
          <p:cNvPr id="5" name="图片 4">
            <a:extLst>
              <a:ext uri="{FF2B5EF4-FFF2-40B4-BE49-F238E27FC236}">
                <a16:creationId xmlns:a16="http://schemas.microsoft.com/office/drawing/2014/main" id="{0D46EDA5-57BF-48D2-8ED9-F739AEAA57CD}"/>
              </a:ext>
            </a:extLst>
          </p:cNvPr>
          <p:cNvPicPr>
            <a:picLocks noChangeAspect="1"/>
          </p:cNvPicPr>
          <p:nvPr/>
        </p:nvPicPr>
        <p:blipFill>
          <a:blip r:embed="rId3"/>
          <a:stretch>
            <a:fillRect/>
          </a:stretch>
        </p:blipFill>
        <p:spPr>
          <a:xfrm>
            <a:off x="9404501" y="4703975"/>
            <a:ext cx="2514907" cy="2038169"/>
          </a:xfrm>
          <a:prstGeom prst="rect">
            <a:avLst/>
          </a:prstGeom>
        </p:spPr>
      </p:pic>
      <p:sp>
        <p:nvSpPr>
          <p:cNvPr id="4" name="灯片编号占位符 3">
            <a:extLst>
              <a:ext uri="{FF2B5EF4-FFF2-40B4-BE49-F238E27FC236}">
                <a16:creationId xmlns:a16="http://schemas.microsoft.com/office/drawing/2014/main" id="{E941FEBD-074A-4A92-9819-13EB6B91A47F}"/>
              </a:ext>
            </a:extLst>
          </p:cNvPr>
          <p:cNvSpPr>
            <a:spLocks noGrp="1"/>
          </p:cNvSpPr>
          <p:nvPr>
            <p:ph type="sldNum" sz="quarter" idx="12"/>
          </p:nvPr>
        </p:nvSpPr>
        <p:spPr/>
        <p:txBody>
          <a:bodyPr/>
          <a:lstStyle/>
          <a:p>
            <a:fld id="{3F0DB65C-E779-4FF9-988F-48F85A51151F}" type="slidenum">
              <a:rPr lang="zh-CN" altLang="en-US" smtClean="0"/>
              <a:pPr/>
              <a:t>14</a:t>
            </a:fld>
            <a:r>
              <a:rPr lang="en-US" altLang="zh-CN"/>
              <a:t>/37</a:t>
            </a:r>
            <a:endParaRPr lang="zh-CN" altLang="en-US" dirty="0"/>
          </a:p>
        </p:txBody>
      </p:sp>
    </p:spTree>
    <p:extLst>
      <p:ext uri="{BB962C8B-B14F-4D97-AF65-F5344CB8AC3E}">
        <p14:creationId xmlns:p14="http://schemas.microsoft.com/office/powerpoint/2010/main" val="33533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ougwen Chung (愫君) – works by sougwen">
            <a:extLst>
              <a:ext uri="{FF2B5EF4-FFF2-40B4-BE49-F238E27FC236}">
                <a16:creationId xmlns:a16="http://schemas.microsoft.com/office/drawing/2014/main" id="{58537E5B-B94F-43E4-AB56-0ED65FC9C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208" y="671611"/>
            <a:ext cx="8317584" cy="429416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BFBA471-989A-4BBD-9F45-71F04CBA360D}"/>
              </a:ext>
            </a:extLst>
          </p:cNvPr>
          <p:cNvSpPr txBox="1"/>
          <p:nvPr/>
        </p:nvSpPr>
        <p:spPr>
          <a:xfrm>
            <a:off x="3173690" y="5160346"/>
            <a:ext cx="5844619" cy="523220"/>
          </a:xfrm>
          <a:prstGeom prst="rect">
            <a:avLst/>
          </a:prstGeom>
          <a:noFill/>
        </p:spPr>
        <p:txBody>
          <a:bodyPr wrap="square" rtlCol="0">
            <a:spAutoFit/>
          </a:bodyPr>
          <a:lstStyle/>
          <a:p>
            <a:pPr algn="ctr"/>
            <a:r>
              <a:rPr lang="en-US" altLang="zh-CN" sz="2800" dirty="0"/>
              <a:t>Human Creativity VS AI Creativity ?</a:t>
            </a:r>
            <a:endParaRPr lang="zh-CN" altLang="en-US" sz="2800" dirty="0"/>
          </a:p>
        </p:txBody>
      </p:sp>
      <p:sp>
        <p:nvSpPr>
          <p:cNvPr id="8" name="文本框 7">
            <a:extLst>
              <a:ext uri="{FF2B5EF4-FFF2-40B4-BE49-F238E27FC236}">
                <a16:creationId xmlns:a16="http://schemas.microsoft.com/office/drawing/2014/main" id="{0CF7690E-F8E5-473F-8782-DA9F966E9D2E}"/>
              </a:ext>
            </a:extLst>
          </p:cNvPr>
          <p:cNvSpPr txBox="1"/>
          <p:nvPr/>
        </p:nvSpPr>
        <p:spPr>
          <a:xfrm>
            <a:off x="3173690" y="5776293"/>
            <a:ext cx="5844619" cy="523220"/>
          </a:xfrm>
          <a:prstGeom prst="rect">
            <a:avLst/>
          </a:prstGeom>
          <a:noFill/>
        </p:spPr>
        <p:txBody>
          <a:bodyPr wrap="square" rtlCol="0">
            <a:spAutoFit/>
          </a:bodyPr>
          <a:lstStyle/>
          <a:p>
            <a:pPr algn="ctr"/>
            <a:r>
              <a:rPr lang="en-US" altLang="zh-CN" sz="2800" dirty="0"/>
              <a:t>Human-AI Co-Creation !</a:t>
            </a:r>
            <a:endParaRPr lang="zh-CN" altLang="en-US" sz="2800" dirty="0"/>
          </a:p>
        </p:txBody>
      </p:sp>
      <p:pic>
        <p:nvPicPr>
          <p:cNvPr id="2050" name="Picture 2">
            <a:extLst>
              <a:ext uri="{FF2B5EF4-FFF2-40B4-BE49-F238E27FC236}">
                <a16:creationId xmlns:a16="http://schemas.microsoft.com/office/drawing/2014/main" id="{7E35E1DA-0815-4292-BCF2-00FC7AECD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0CB944EF-9C63-4987-828D-AF89634BC9BE}"/>
              </a:ext>
            </a:extLst>
          </p:cNvPr>
          <p:cNvSpPr>
            <a:spLocks noGrp="1"/>
          </p:cNvSpPr>
          <p:nvPr>
            <p:ph type="sldNum" sz="quarter" idx="12"/>
          </p:nvPr>
        </p:nvSpPr>
        <p:spPr/>
        <p:txBody>
          <a:bodyPr/>
          <a:lstStyle/>
          <a:p>
            <a:fld id="{3F0DB65C-E779-4FF9-988F-48F85A51151F}" type="slidenum">
              <a:rPr lang="zh-CN" altLang="en-US" smtClean="0"/>
              <a:pPr/>
              <a:t>15</a:t>
            </a:fld>
            <a:r>
              <a:rPr lang="en-US" altLang="zh-CN"/>
              <a:t>/37</a:t>
            </a:r>
            <a:endParaRPr lang="zh-CN" altLang="en-US" dirty="0"/>
          </a:p>
        </p:txBody>
      </p:sp>
    </p:spTree>
    <p:extLst>
      <p:ext uri="{BB962C8B-B14F-4D97-AF65-F5344CB8AC3E}">
        <p14:creationId xmlns:p14="http://schemas.microsoft.com/office/powerpoint/2010/main" val="192125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013ACC-A862-4B94-AA57-B5FC5630DFE4}"/>
              </a:ext>
            </a:extLst>
          </p:cNvPr>
          <p:cNvSpPr>
            <a:spLocks noGrp="1"/>
          </p:cNvSpPr>
          <p:nvPr>
            <p:ph type="title"/>
          </p:nvPr>
        </p:nvSpPr>
        <p:spPr/>
        <p:txBody>
          <a:bodyPr/>
          <a:lstStyle/>
          <a:p>
            <a:r>
              <a:rPr lang="en-US" altLang="zh-CN" dirty="0"/>
              <a:t>Human-AI Co-Creation</a:t>
            </a:r>
            <a:endParaRPr lang="zh-CN" altLang="en-US" dirty="0"/>
          </a:p>
        </p:txBody>
      </p:sp>
      <p:sp>
        <p:nvSpPr>
          <p:cNvPr id="3" name="内容占位符 2">
            <a:extLst>
              <a:ext uri="{FF2B5EF4-FFF2-40B4-BE49-F238E27FC236}">
                <a16:creationId xmlns:a16="http://schemas.microsoft.com/office/drawing/2014/main" id="{C82B50E3-6663-4C7A-8623-C531E3342D75}"/>
              </a:ext>
            </a:extLst>
          </p:cNvPr>
          <p:cNvSpPr>
            <a:spLocks noGrp="1"/>
          </p:cNvSpPr>
          <p:nvPr>
            <p:ph idx="1"/>
          </p:nvPr>
        </p:nvSpPr>
        <p:spPr>
          <a:xfrm>
            <a:off x="838200" y="1703076"/>
            <a:ext cx="10515600" cy="4351338"/>
          </a:xfrm>
        </p:spPr>
        <p:txBody>
          <a:bodyPr/>
          <a:lstStyle/>
          <a:p>
            <a:r>
              <a:rPr lang="en-US" altLang="zh-CN" dirty="0"/>
              <a:t>Combine the strength of AI and Human</a:t>
            </a:r>
          </a:p>
          <a:p>
            <a:pPr lvl="1"/>
            <a:r>
              <a:rPr lang="en-US" altLang="zh-CN" dirty="0"/>
              <a:t>Human: endow AI creations with meaning</a:t>
            </a:r>
          </a:p>
          <a:p>
            <a:pPr lvl="1"/>
            <a:r>
              <a:rPr lang="en-US" altLang="zh-CN" dirty="0"/>
              <a:t>AI: power human with technique</a:t>
            </a:r>
            <a:endParaRPr lang="zh-CN" altLang="en-US" dirty="0"/>
          </a:p>
        </p:txBody>
      </p:sp>
      <p:pic>
        <p:nvPicPr>
          <p:cNvPr id="4" name="图片 3">
            <a:extLst>
              <a:ext uri="{FF2B5EF4-FFF2-40B4-BE49-F238E27FC236}">
                <a16:creationId xmlns:a16="http://schemas.microsoft.com/office/drawing/2014/main" id="{B0E19F70-A468-4A7D-8BCA-916F4032280A}"/>
              </a:ext>
            </a:extLst>
          </p:cNvPr>
          <p:cNvPicPr>
            <a:picLocks noChangeAspect="1"/>
          </p:cNvPicPr>
          <p:nvPr/>
        </p:nvPicPr>
        <p:blipFill>
          <a:blip r:embed="rId3"/>
          <a:stretch>
            <a:fillRect/>
          </a:stretch>
        </p:blipFill>
        <p:spPr>
          <a:xfrm>
            <a:off x="3846458" y="3085428"/>
            <a:ext cx="4364289" cy="687143"/>
          </a:xfrm>
          <a:prstGeom prst="rect">
            <a:avLst/>
          </a:prstGeom>
        </p:spPr>
      </p:pic>
      <p:pic>
        <p:nvPicPr>
          <p:cNvPr id="8196" name="Picture 4" descr="Edges2Cats! [And Shoes, And Facades, And Handbags...]">
            <a:extLst>
              <a:ext uri="{FF2B5EF4-FFF2-40B4-BE49-F238E27FC236}">
                <a16:creationId xmlns:a16="http://schemas.microsoft.com/office/drawing/2014/main" id="{B5EDA974-7030-4CBA-B6D2-B1CB618D35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06" b="18155"/>
          <a:stretch/>
        </p:blipFill>
        <p:spPr bwMode="auto">
          <a:xfrm>
            <a:off x="1205366" y="3878745"/>
            <a:ext cx="6672459" cy="266061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0B37BED-05F9-4F99-BAC8-C3786927710C}"/>
              </a:ext>
            </a:extLst>
          </p:cNvPr>
          <p:cNvSpPr txBox="1"/>
          <p:nvPr/>
        </p:nvSpPr>
        <p:spPr>
          <a:xfrm>
            <a:off x="8244991" y="4339316"/>
            <a:ext cx="3353586" cy="1631216"/>
          </a:xfrm>
          <a:prstGeom prst="rect">
            <a:avLst/>
          </a:prstGeom>
          <a:noFill/>
        </p:spPr>
        <p:txBody>
          <a:bodyPr wrap="square">
            <a:spAutoFit/>
          </a:bodyPr>
          <a:lstStyle/>
          <a:p>
            <a:pPr marL="0" indent="0" algn="ctr">
              <a:buNone/>
            </a:pPr>
            <a:r>
              <a:rPr lang="zh-CN" altLang="en-US" sz="2000" dirty="0">
                <a:latin typeface="黑体" panose="02010609060101010101" pitchFamily="49" charset="-122"/>
                <a:ea typeface="黑体" panose="02010609060101010101" pitchFamily="49" charset="-122"/>
              </a:rPr>
              <a:t>单身狗</a:t>
            </a:r>
            <a:endParaRPr lang="en-US" altLang="zh-CN" sz="2000" dirty="0">
              <a:latin typeface="黑体" panose="02010609060101010101" pitchFamily="49" charset="-122"/>
              <a:ea typeface="黑体" panose="02010609060101010101" pitchFamily="49" charset="-122"/>
            </a:endParaRPr>
          </a:p>
          <a:p>
            <a:pPr marL="0" indent="0" algn="ctr">
              <a:buNone/>
            </a:pPr>
            <a:r>
              <a:rPr lang="zh-CN" altLang="en-US" sz="2000" b="1" dirty="0">
                <a:latin typeface="黑体" panose="02010609060101010101" pitchFamily="49" charset="-122"/>
                <a:ea typeface="黑体" panose="02010609060101010101" pitchFamily="49" charset="-122"/>
              </a:rPr>
              <a:t>清</a:t>
            </a:r>
            <a:r>
              <a:rPr lang="zh-CN" altLang="en-US" sz="2000" dirty="0">
                <a:latin typeface="黑体" panose="02010609060101010101" pitchFamily="49" charset="-122"/>
                <a:ea typeface="黑体" panose="02010609060101010101" pitchFamily="49" charset="-122"/>
              </a:rPr>
              <a:t>水饼干难下咽，</a:t>
            </a:r>
            <a:endParaRPr lang="en-US" altLang="zh-CN" sz="2000" dirty="0">
              <a:latin typeface="黑体" panose="02010609060101010101" pitchFamily="49" charset="-122"/>
              <a:ea typeface="黑体" panose="02010609060101010101" pitchFamily="49" charset="-122"/>
            </a:endParaRPr>
          </a:p>
          <a:p>
            <a:pPr marL="0" indent="0" algn="ctr">
              <a:buNone/>
            </a:pPr>
            <a:r>
              <a:rPr lang="zh-CN" altLang="en-US" sz="2000" b="1" dirty="0">
                <a:latin typeface="黑体" panose="02010609060101010101" pitchFamily="49" charset="-122"/>
                <a:ea typeface="黑体" panose="02010609060101010101" pitchFamily="49" charset="-122"/>
              </a:rPr>
              <a:t>华</a:t>
            </a:r>
            <a:r>
              <a:rPr lang="zh-CN" altLang="en-US" sz="2000" dirty="0">
                <a:latin typeface="黑体" panose="02010609060101010101" pitchFamily="49" charset="-122"/>
                <a:ea typeface="黑体" panose="02010609060101010101" pitchFamily="49" charset="-122"/>
              </a:rPr>
              <a:t>歌月酒不能尝。</a:t>
            </a:r>
            <a:endParaRPr lang="en-US" altLang="zh-CN" sz="2000" dirty="0">
              <a:latin typeface="黑体" panose="02010609060101010101" pitchFamily="49" charset="-122"/>
              <a:ea typeface="黑体" panose="02010609060101010101" pitchFamily="49" charset="-122"/>
            </a:endParaRPr>
          </a:p>
          <a:p>
            <a:pPr marL="0" indent="0" algn="ctr">
              <a:buNone/>
            </a:pPr>
            <a:r>
              <a:rPr lang="zh-CN" altLang="en-US" sz="2000" b="1" dirty="0">
                <a:latin typeface="黑体" panose="02010609060101010101" pitchFamily="49" charset="-122"/>
                <a:ea typeface="黑体" panose="02010609060101010101" pitchFamily="49" charset="-122"/>
              </a:rPr>
              <a:t>大</a:t>
            </a:r>
            <a:r>
              <a:rPr lang="zh-CN" altLang="en-US" sz="2000" dirty="0">
                <a:latin typeface="黑体" panose="02010609060101010101" pitchFamily="49" charset="-122"/>
                <a:ea typeface="黑体" panose="02010609060101010101" pitchFamily="49" charset="-122"/>
              </a:rPr>
              <a:t>龄蛋白宅男女，</a:t>
            </a:r>
            <a:endParaRPr lang="en-US" altLang="zh-CN" sz="2000" dirty="0">
              <a:latin typeface="黑体" panose="02010609060101010101" pitchFamily="49" charset="-122"/>
              <a:ea typeface="黑体" panose="02010609060101010101" pitchFamily="49" charset="-122"/>
            </a:endParaRPr>
          </a:p>
          <a:p>
            <a:pPr marL="0" indent="0" algn="ctr">
              <a:buNone/>
            </a:pPr>
            <a:r>
              <a:rPr lang="zh-CN" altLang="en-US" sz="2000" b="1" dirty="0">
                <a:latin typeface="黑体" panose="02010609060101010101" pitchFamily="49" charset="-122"/>
                <a:ea typeface="黑体" panose="02010609060101010101" pitchFamily="49" charset="-122"/>
              </a:rPr>
              <a:t>学</a:t>
            </a:r>
            <a:r>
              <a:rPr lang="zh-CN" altLang="en-US" sz="2000" dirty="0">
                <a:latin typeface="黑体" panose="02010609060101010101" pitchFamily="49" charset="-122"/>
                <a:ea typeface="黑体" panose="02010609060101010101" pitchFamily="49" charset="-122"/>
              </a:rPr>
              <a:t>界萧条剩贱郎。</a:t>
            </a:r>
            <a:endParaRPr lang="en-US" altLang="zh-CN" sz="2000" dirty="0">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4D0965FA-44DD-495E-A1DB-0779EF5BE604}"/>
              </a:ext>
            </a:extLst>
          </p:cNvPr>
          <p:cNvSpPr>
            <a:spLocks noGrp="1"/>
          </p:cNvSpPr>
          <p:nvPr>
            <p:ph type="sldNum" sz="quarter" idx="12"/>
          </p:nvPr>
        </p:nvSpPr>
        <p:spPr/>
        <p:txBody>
          <a:bodyPr/>
          <a:lstStyle/>
          <a:p>
            <a:fld id="{3F0DB65C-E779-4FF9-988F-48F85A51151F}" type="slidenum">
              <a:rPr lang="zh-CN" altLang="en-US" smtClean="0"/>
              <a:pPr/>
              <a:t>16</a:t>
            </a:fld>
            <a:r>
              <a:rPr lang="en-US" altLang="zh-CN"/>
              <a:t>/37</a:t>
            </a:r>
            <a:endParaRPr lang="zh-CN" altLang="en-US" dirty="0"/>
          </a:p>
        </p:txBody>
      </p:sp>
    </p:spTree>
    <p:extLst>
      <p:ext uri="{BB962C8B-B14F-4D97-AF65-F5344CB8AC3E}">
        <p14:creationId xmlns:p14="http://schemas.microsoft.com/office/powerpoint/2010/main" val="160230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196"/>
                                        </p:tgtEl>
                                        <p:attrNameLst>
                                          <p:attrName>style.visibility</p:attrName>
                                        </p:attrNameLst>
                                      </p:cBhvr>
                                      <p:to>
                                        <p:strVal val="visible"/>
                                      </p:to>
                                    </p:set>
                                    <p:animEffect transition="in" filter="fade">
                                      <p:cBhvr>
                                        <p:cTn id="18" dur="500"/>
                                        <p:tgtEl>
                                          <p:spTgt spid="8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8D5C0-845C-400F-9BEB-6F26063B4B62}"/>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2D48A4AD-B937-481E-9630-A01A585D5A75}"/>
              </a:ext>
            </a:extLst>
          </p:cNvPr>
          <p:cNvSpPr>
            <a:spLocks noGrp="1"/>
          </p:cNvSpPr>
          <p:nvPr>
            <p:ph idx="1"/>
          </p:nvPr>
        </p:nvSpPr>
        <p:spPr/>
        <p:txBody>
          <a:bodyPr/>
          <a:lstStyle/>
          <a:p>
            <a:r>
              <a:rPr lang="en-US" altLang="zh-CN" dirty="0">
                <a:solidFill>
                  <a:schemeClr val="bg1">
                    <a:lumMod val="65000"/>
                  </a:schemeClr>
                </a:solidFill>
              </a:rPr>
              <a:t>Introduction</a:t>
            </a:r>
          </a:p>
          <a:p>
            <a:r>
              <a:rPr lang="en-US" altLang="zh-CN" dirty="0"/>
              <a:t>Creative Machine Generation</a:t>
            </a:r>
          </a:p>
          <a:p>
            <a:pPr lvl="1"/>
            <a:r>
              <a:rPr lang="en-US" altLang="zh-CN" dirty="0"/>
              <a:t>Model</a:t>
            </a:r>
          </a:p>
          <a:p>
            <a:pPr lvl="1"/>
            <a:r>
              <a:rPr lang="en-US" altLang="zh-CN" dirty="0"/>
              <a:t>Decoding Method</a:t>
            </a:r>
          </a:p>
          <a:p>
            <a:r>
              <a:rPr lang="en-US" altLang="zh-CN" dirty="0">
                <a:solidFill>
                  <a:schemeClr val="bg1">
                    <a:lumMod val="65000"/>
                  </a:schemeClr>
                </a:solidFill>
              </a:rPr>
              <a:t>Human-AI Co-Creation</a:t>
            </a:r>
          </a:p>
          <a:p>
            <a:r>
              <a:rPr lang="en-US" altLang="zh-CN" dirty="0">
                <a:solidFill>
                  <a:schemeClr val="bg1">
                    <a:lumMod val="65000"/>
                  </a:schemeClr>
                </a:solidFill>
              </a:rPr>
              <a:t>Conclusion</a:t>
            </a:r>
          </a:p>
          <a:p>
            <a:endParaRPr lang="zh-CN" altLang="en-US" dirty="0"/>
          </a:p>
        </p:txBody>
      </p:sp>
      <p:sp>
        <p:nvSpPr>
          <p:cNvPr id="4" name="灯片编号占位符 3">
            <a:extLst>
              <a:ext uri="{FF2B5EF4-FFF2-40B4-BE49-F238E27FC236}">
                <a16:creationId xmlns:a16="http://schemas.microsoft.com/office/drawing/2014/main" id="{FA189F2D-1964-4999-9E66-ADFE2011FD53}"/>
              </a:ext>
            </a:extLst>
          </p:cNvPr>
          <p:cNvSpPr>
            <a:spLocks noGrp="1"/>
          </p:cNvSpPr>
          <p:nvPr>
            <p:ph type="sldNum" sz="quarter" idx="12"/>
          </p:nvPr>
        </p:nvSpPr>
        <p:spPr/>
        <p:txBody>
          <a:bodyPr/>
          <a:lstStyle/>
          <a:p>
            <a:fld id="{3F0DB65C-E779-4FF9-988F-48F85A51151F}" type="slidenum">
              <a:rPr lang="zh-CN" altLang="en-US" smtClean="0"/>
              <a:pPr/>
              <a:t>17</a:t>
            </a:fld>
            <a:r>
              <a:rPr lang="en-US" altLang="zh-CN"/>
              <a:t>/37</a:t>
            </a:r>
            <a:endParaRPr lang="zh-CN" altLang="en-US" dirty="0"/>
          </a:p>
        </p:txBody>
      </p:sp>
    </p:spTree>
    <p:extLst>
      <p:ext uri="{BB962C8B-B14F-4D97-AF65-F5344CB8AC3E}">
        <p14:creationId xmlns:p14="http://schemas.microsoft.com/office/powerpoint/2010/main" val="347638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F3C45C-DAD5-4597-9236-539CCF4BF4E7}"/>
              </a:ext>
            </a:extLst>
          </p:cNvPr>
          <p:cNvSpPr>
            <a:spLocks noGrp="1"/>
          </p:cNvSpPr>
          <p:nvPr>
            <p:ph type="title"/>
          </p:nvPr>
        </p:nvSpPr>
        <p:spPr/>
        <p:txBody>
          <a:bodyPr/>
          <a:lstStyle/>
          <a:p>
            <a:r>
              <a:rPr lang="en-US" altLang="zh-CN" dirty="0"/>
              <a:t>Infinite Monkey Theorem</a:t>
            </a:r>
            <a:endParaRPr lang="zh-CN" altLang="en-US" dirty="0"/>
          </a:p>
        </p:txBody>
      </p:sp>
      <p:sp>
        <p:nvSpPr>
          <p:cNvPr id="3" name="内容占位符 2">
            <a:extLst>
              <a:ext uri="{FF2B5EF4-FFF2-40B4-BE49-F238E27FC236}">
                <a16:creationId xmlns:a16="http://schemas.microsoft.com/office/drawing/2014/main" id="{EAE52CBA-96B1-43A0-A43B-C3CB07986C94}"/>
              </a:ext>
            </a:extLst>
          </p:cNvPr>
          <p:cNvSpPr>
            <a:spLocks noGrp="1"/>
          </p:cNvSpPr>
          <p:nvPr>
            <p:ph idx="1"/>
          </p:nvPr>
        </p:nvSpPr>
        <p:spPr/>
        <p:txBody>
          <a:bodyPr/>
          <a:lstStyle/>
          <a:p>
            <a:r>
              <a:rPr lang="en-US" altLang="zh-CN" dirty="0"/>
              <a:t>A monkey hitting keys at random on a typewriter keyboard for an infinite amount of time will almost surely type any given text</a:t>
            </a:r>
          </a:p>
          <a:p>
            <a:pPr lvl="1"/>
            <a:r>
              <a:rPr lang="en-US" altLang="zh-CN" dirty="0"/>
              <a:t>such as the complete works of William Shakespeare.</a:t>
            </a:r>
            <a:endParaRPr lang="zh-CN" altLang="en-US" dirty="0"/>
          </a:p>
        </p:txBody>
      </p:sp>
      <p:pic>
        <p:nvPicPr>
          <p:cNvPr id="1028" name="Picture 4">
            <a:extLst>
              <a:ext uri="{FF2B5EF4-FFF2-40B4-BE49-F238E27FC236}">
                <a16:creationId xmlns:a16="http://schemas.microsoft.com/office/drawing/2014/main" id="{CD78C60F-D6ED-4534-8974-E645501B0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229" y="3255559"/>
            <a:ext cx="3965542" cy="315606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22316E22-90F8-44AE-940E-8A92F644F2C6}"/>
              </a:ext>
            </a:extLst>
          </p:cNvPr>
          <p:cNvSpPr>
            <a:spLocks noGrp="1"/>
          </p:cNvSpPr>
          <p:nvPr>
            <p:ph type="sldNum" sz="quarter" idx="12"/>
          </p:nvPr>
        </p:nvSpPr>
        <p:spPr/>
        <p:txBody>
          <a:bodyPr/>
          <a:lstStyle/>
          <a:p>
            <a:fld id="{3F0DB65C-E779-4FF9-988F-48F85A51151F}" type="slidenum">
              <a:rPr lang="zh-CN" altLang="en-US" smtClean="0"/>
              <a:pPr/>
              <a:t>18</a:t>
            </a:fld>
            <a:r>
              <a:rPr lang="en-US" altLang="zh-CN"/>
              <a:t>/37</a:t>
            </a:r>
            <a:endParaRPr lang="zh-CN" altLang="en-US" dirty="0"/>
          </a:p>
        </p:txBody>
      </p:sp>
    </p:spTree>
    <p:extLst>
      <p:ext uri="{BB962C8B-B14F-4D97-AF65-F5344CB8AC3E}">
        <p14:creationId xmlns:p14="http://schemas.microsoft.com/office/powerpoint/2010/main" val="819781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F3C45C-DAD5-4597-9236-539CCF4BF4E7}"/>
              </a:ext>
            </a:extLst>
          </p:cNvPr>
          <p:cNvSpPr>
            <a:spLocks noGrp="1"/>
          </p:cNvSpPr>
          <p:nvPr>
            <p:ph type="title"/>
          </p:nvPr>
        </p:nvSpPr>
        <p:spPr/>
        <p:txBody>
          <a:bodyPr/>
          <a:lstStyle/>
          <a:p>
            <a:r>
              <a:rPr lang="en-US" altLang="zh-CN" dirty="0"/>
              <a:t>Infinite Monkey Theorem (Math)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E52CBA-96B1-43A0-A43B-C3CB07986C94}"/>
                  </a:ext>
                </a:extLst>
              </p:cNvPr>
              <p:cNvSpPr>
                <a:spLocks noGrp="1"/>
              </p:cNvSpPr>
              <p:nvPr>
                <p:ph idx="1"/>
              </p:nvPr>
            </p:nvSpPr>
            <p:spPr/>
            <p:txBody>
              <a:bodyPr/>
              <a:lstStyle/>
              <a:p>
                <a:r>
                  <a:rPr lang="en-US" altLang="zh-CN" dirty="0"/>
                  <a:t>The probability of the monkey producing “banana” with </a:t>
                </a:r>
                <a14:m>
                  <m:oMath xmlns:m="http://schemas.openxmlformats.org/officeDocument/2006/math">
                    <m:r>
                      <a:rPr lang="en-US" altLang="zh-CN" i="1" dirty="0" smtClean="0">
                        <a:latin typeface="Cambria Math" panose="02040503050406030204" pitchFamily="18" charset="0"/>
                      </a:rPr>
                      <m:t>𝑛</m:t>
                    </m:r>
                  </m:oMath>
                </a14:m>
                <a:r>
                  <a:rPr lang="en-US" altLang="zh-CN" dirty="0"/>
                  <a:t> hits.</a:t>
                </a:r>
              </a:p>
              <a:p>
                <a:r>
                  <a:rPr lang="en-US" altLang="zh-CN" dirty="0"/>
                  <a:t>Suppose the typewriter has 26 keys, the input length is </a:t>
                </a:r>
                <a14:m>
                  <m:oMath xmlns:m="http://schemas.openxmlformats.org/officeDocument/2006/math">
                    <m:r>
                      <a:rPr lang="en-US" altLang="zh-CN" i="1" dirty="0" smtClean="0">
                        <a:latin typeface="Cambria Math" panose="02040503050406030204" pitchFamily="18" charset="0"/>
                      </a:rPr>
                      <m:t>𝑛</m:t>
                    </m:r>
                  </m:oMath>
                </a14:m>
                <a:r>
                  <a:rPr lang="en-US" altLang="zh-CN" dirty="0"/>
                  <a:t>.</a:t>
                </a:r>
              </a:p>
              <a:p>
                <a:r>
                  <a:rPr lang="en-US" altLang="zh-CN" dirty="0"/>
                  <a:t>The monkey’s each input </a:t>
                </a:r>
                <a14:m>
                  <m:oMath xmlns:m="http://schemas.openxmlformats.org/officeDocument/2006/math">
                    <m:r>
                      <a:rPr lang="en-US" altLang="zh-CN" i="1" dirty="0" smtClean="0">
                        <a:latin typeface="Cambria Math" panose="02040503050406030204" pitchFamily="18" charset="0"/>
                      </a:rPr>
                      <m:t>𝑐</m:t>
                    </m:r>
                  </m:oMath>
                </a14:m>
                <a:r>
                  <a:rPr lang="en-US" altLang="zh-CN" dirty="0"/>
                  <a:t> can be roughly seen as </a:t>
                </a:r>
                <a:r>
                  <a:rPr lang="en-US" altLang="zh-CN" b="1" dirty="0"/>
                  <a:t>uniformly</a:t>
                </a:r>
                <a:r>
                  <a:rPr lang="en-US" altLang="zh-CN" dirty="0"/>
                  <a:t>, </a:t>
                </a:r>
                <a:r>
                  <a:rPr lang="en-US" altLang="zh-CN" b="1" dirty="0"/>
                  <a:t>independently</a:t>
                </a:r>
                <a:r>
                  <a:rPr lang="en-US" altLang="zh-CN" dirty="0"/>
                  <a:t> sampled from </a:t>
                </a:r>
                <a14:m>
                  <m:oMath xmlns:m="http://schemas.openxmlformats.org/officeDocument/2006/math">
                    <m:r>
                      <a:rPr lang="en-US" altLang="zh-CN" i="1" dirty="0" smtClean="0">
                        <a:latin typeface="Cambria Math" panose="02040503050406030204" pitchFamily="18" charset="0"/>
                      </a:rPr>
                      <m:t>𝑝</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𝑐</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𝑈</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26</m:t>
                        </m:r>
                      </m:e>
                    </m:d>
                  </m:oMath>
                </a14:m>
                <a:endParaRPr lang="en-US" altLang="zh-CN" dirty="0"/>
              </a:p>
              <a:p>
                <a:pPr marL="0" indent="0">
                  <a:buNone/>
                </a:pP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𝑏𝑎𝑛𝑎𝑛𝑎</m:t>
                        </m:r>
                      </m:e>
                    </m:d>
                    <m:r>
                      <a:rPr lang="en-US" altLang="zh-CN"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26</m:t>
                            </m:r>
                          </m:e>
                          <m:sup>
                            <m:r>
                              <a:rPr lang="en-US" altLang="zh-CN" i="1">
                                <a:latin typeface="Cambria Math" panose="02040503050406030204" pitchFamily="18" charset="0"/>
                              </a:rPr>
                              <m:t>6</m:t>
                            </m:r>
                          </m:sup>
                        </m:sSup>
                      </m:den>
                    </m:f>
                  </m:oMath>
                </a14:m>
                <a:endParaRPr lang="en-US" altLang="zh-CN" b="0" i="1" dirty="0">
                  <a:latin typeface="Cambria Math" panose="02040503050406030204" pitchFamily="18" charset="0"/>
                </a:endParaRPr>
              </a:p>
              <a:p>
                <a:pPr marL="0" indent="0">
                  <a:buNone/>
                </a:pP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𝑏𝑎𝑛𝑎𝑛𝑎</m:t>
                          </m:r>
                        </m:e>
                      </m:d>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d>
                        <m:dPr>
                          <m:ctrlPr>
                            <a:rPr lang="en-US" altLang="zh-CN" i="1">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𝑏𝑎𝑛𝑎𝑛𝑎</m:t>
                          </m:r>
                        </m:e>
                      </m:d>
                    </m:oMath>
                  </m:oMathPara>
                </a14:m>
                <a:endParaRPr lang="en-US" altLang="zh-CN" dirty="0"/>
              </a:p>
              <a:p>
                <a:pPr marL="0" indent="0">
                  <a:buNone/>
                </a:pPr>
                <a:r>
                  <a:rPr lang="en-US" altLang="zh-CN" dirty="0"/>
                  <a:t>                               </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=1 −</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26</m:t>
                                    </m:r>
                                  </m:e>
                                  <m:sup>
                                    <m:r>
                                      <a:rPr lang="en-US" altLang="zh-CN" b="0" i="1" smtClean="0">
                                        <a:latin typeface="Cambria Math" panose="02040503050406030204" pitchFamily="18" charset="0"/>
                                      </a:rPr>
                                      <m:t>6</m:t>
                                    </m:r>
                                  </m:sup>
                                </m:sSup>
                              </m:den>
                            </m:f>
                          </m:e>
                        </m:d>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1</m:t>
                    </m:r>
                  </m:oMath>
                </a14:m>
                <a:r>
                  <a:rPr lang="en-US" altLang="zh-CN" dirty="0"/>
                  <a:t> </a:t>
                </a:r>
              </a:p>
            </p:txBody>
          </p:sp>
        </mc:Choice>
        <mc:Fallback xmlns="">
          <p:sp>
            <p:nvSpPr>
              <p:cNvPr id="3" name="内容占位符 2">
                <a:extLst>
                  <a:ext uri="{FF2B5EF4-FFF2-40B4-BE49-F238E27FC236}">
                    <a16:creationId xmlns:a16="http://schemas.microsoft.com/office/drawing/2014/main" id="{EAE52CBA-96B1-43A0-A43B-C3CB07986C94}"/>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5982436-12E6-4C62-B7B5-F4E95A90CA5B}"/>
              </a:ext>
            </a:extLst>
          </p:cNvPr>
          <p:cNvSpPr>
            <a:spLocks noGrp="1"/>
          </p:cNvSpPr>
          <p:nvPr>
            <p:ph type="sldNum" sz="quarter" idx="12"/>
          </p:nvPr>
        </p:nvSpPr>
        <p:spPr/>
        <p:txBody>
          <a:bodyPr/>
          <a:lstStyle/>
          <a:p>
            <a:fld id="{3F0DB65C-E779-4FF9-988F-48F85A51151F}" type="slidenum">
              <a:rPr lang="zh-CN" altLang="en-US" smtClean="0"/>
              <a:pPr/>
              <a:t>19</a:t>
            </a:fld>
            <a:r>
              <a:rPr lang="en-US" altLang="zh-CN"/>
              <a:t>/37</a:t>
            </a:r>
            <a:endParaRPr lang="zh-CN" altLang="en-US" dirty="0"/>
          </a:p>
        </p:txBody>
      </p:sp>
    </p:spTree>
    <p:extLst>
      <p:ext uri="{BB962C8B-B14F-4D97-AF65-F5344CB8AC3E}">
        <p14:creationId xmlns:p14="http://schemas.microsoft.com/office/powerpoint/2010/main" val="86717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8D5C0-845C-400F-9BEB-6F26063B4B62}"/>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2D48A4AD-B937-481E-9630-A01A585D5A75}"/>
              </a:ext>
            </a:extLst>
          </p:cNvPr>
          <p:cNvSpPr>
            <a:spLocks noGrp="1"/>
          </p:cNvSpPr>
          <p:nvPr>
            <p:ph idx="1"/>
          </p:nvPr>
        </p:nvSpPr>
        <p:spPr/>
        <p:txBody>
          <a:bodyPr/>
          <a:lstStyle/>
          <a:p>
            <a:r>
              <a:rPr lang="en-US" altLang="zh-CN" dirty="0"/>
              <a:t>Introduction</a:t>
            </a:r>
          </a:p>
          <a:p>
            <a:r>
              <a:rPr lang="en-US" altLang="zh-CN" dirty="0"/>
              <a:t>Creative Machine Generation</a:t>
            </a:r>
          </a:p>
          <a:p>
            <a:pPr lvl="1"/>
            <a:r>
              <a:rPr lang="en-US" altLang="zh-CN" dirty="0"/>
              <a:t>Model</a:t>
            </a:r>
          </a:p>
          <a:p>
            <a:pPr lvl="1"/>
            <a:r>
              <a:rPr lang="en-US" altLang="zh-CN" dirty="0"/>
              <a:t>Decoding Method</a:t>
            </a:r>
          </a:p>
          <a:p>
            <a:r>
              <a:rPr lang="en-US" altLang="zh-CN" dirty="0"/>
              <a:t>Human-AI Co-Creation</a:t>
            </a:r>
          </a:p>
          <a:p>
            <a:r>
              <a:rPr lang="en-US" altLang="zh-CN" dirty="0"/>
              <a:t>Conclusion</a:t>
            </a:r>
          </a:p>
          <a:p>
            <a:endParaRPr lang="zh-CN" altLang="en-US" dirty="0"/>
          </a:p>
        </p:txBody>
      </p:sp>
      <p:sp>
        <p:nvSpPr>
          <p:cNvPr id="4" name="灯片编号占位符 3">
            <a:extLst>
              <a:ext uri="{FF2B5EF4-FFF2-40B4-BE49-F238E27FC236}">
                <a16:creationId xmlns:a16="http://schemas.microsoft.com/office/drawing/2014/main" id="{DC023238-7DCD-466F-A73D-00D95E640B8C}"/>
              </a:ext>
            </a:extLst>
          </p:cNvPr>
          <p:cNvSpPr>
            <a:spLocks noGrp="1"/>
          </p:cNvSpPr>
          <p:nvPr>
            <p:ph type="sldNum" sz="quarter" idx="12"/>
          </p:nvPr>
        </p:nvSpPr>
        <p:spPr/>
        <p:txBody>
          <a:bodyPr/>
          <a:lstStyle/>
          <a:p>
            <a:fld id="{3F0DB65C-E779-4FF9-988F-48F85A51151F}" type="slidenum">
              <a:rPr lang="zh-CN" altLang="en-US" smtClean="0"/>
              <a:pPr/>
              <a:t>2</a:t>
            </a:fld>
            <a:r>
              <a:rPr lang="en-US" altLang="zh-CN"/>
              <a:t>/37</a:t>
            </a:r>
            <a:endParaRPr lang="zh-CN" altLang="en-US" dirty="0"/>
          </a:p>
        </p:txBody>
      </p:sp>
    </p:spTree>
    <p:extLst>
      <p:ext uri="{BB962C8B-B14F-4D97-AF65-F5344CB8AC3E}">
        <p14:creationId xmlns:p14="http://schemas.microsoft.com/office/powerpoint/2010/main" val="183918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F3C45C-DAD5-4597-9236-539CCF4BF4E7}"/>
              </a:ext>
            </a:extLst>
          </p:cNvPr>
          <p:cNvSpPr>
            <a:spLocks noGrp="1"/>
          </p:cNvSpPr>
          <p:nvPr>
            <p:ph type="title"/>
          </p:nvPr>
        </p:nvSpPr>
        <p:spPr/>
        <p:txBody>
          <a:bodyPr/>
          <a:lstStyle/>
          <a:p>
            <a:r>
              <a:rPr lang="en-US" altLang="zh-CN" dirty="0"/>
              <a:t>Measure Creativity with Probability?</a:t>
            </a:r>
            <a:endParaRPr lang="zh-CN" altLang="en-US" dirty="0"/>
          </a:p>
        </p:txBody>
      </p:sp>
      <p:sp>
        <p:nvSpPr>
          <p:cNvPr id="3" name="内容占位符 2">
            <a:extLst>
              <a:ext uri="{FF2B5EF4-FFF2-40B4-BE49-F238E27FC236}">
                <a16:creationId xmlns:a16="http://schemas.microsoft.com/office/drawing/2014/main" id="{EAE52CBA-96B1-43A0-A43B-C3CB07986C94}"/>
              </a:ext>
            </a:extLst>
          </p:cNvPr>
          <p:cNvSpPr>
            <a:spLocks noGrp="1"/>
          </p:cNvSpPr>
          <p:nvPr>
            <p:ph idx="1"/>
          </p:nvPr>
        </p:nvSpPr>
        <p:spPr>
          <a:xfrm>
            <a:off x="838200" y="1825625"/>
            <a:ext cx="10515600" cy="4667250"/>
          </a:xfrm>
        </p:spPr>
        <p:txBody>
          <a:bodyPr/>
          <a:lstStyle/>
          <a:p>
            <a:r>
              <a:rPr lang="zh-CN" altLang="en-US" dirty="0"/>
              <a:t>智者千虑必有一失，愚者千虑必有一得</a:t>
            </a:r>
            <a:endParaRPr lang="en-US" altLang="zh-CN" dirty="0"/>
          </a:p>
          <a:p>
            <a:pPr marL="0" indent="0" algn="ctr">
              <a:buNone/>
            </a:pPr>
            <a:r>
              <a:rPr lang="en-US" altLang="zh-CN" dirty="0"/>
              <a:t>P(</a:t>
            </a:r>
            <a:r>
              <a:rPr lang="zh-CN" altLang="en-US" dirty="0"/>
              <a:t>得</a:t>
            </a:r>
            <a:r>
              <a:rPr lang="en-US" altLang="zh-CN" dirty="0"/>
              <a:t>; </a:t>
            </a:r>
            <a:r>
              <a:rPr lang="zh-CN" altLang="en-US" dirty="0"/>
              <a:t>智者</a:t>
            </a:r>
            <a:r>
              <a:rPr lang="en-US" altLang="zh-CN" dirty="0"/>
              <a:t>) = 0.999 &gt; P(</a:t>
            </a:r>
            <a:r>
              <a:rPr lang="zh-CN" altLang="en-US" dirty="0"/>
              <a:t>得</a:t>
            </a:r>
            <a:r>
              <a:rPr lang="en-US" altLang="zh-CN" dirty="0"/>
              <a:t>; </a:t>
            </a:r>
            <a:r>
              <a:rPr lang="zh-CN" altLang="en-US" dirty="0"/>
              <a:t>愚者</a:t>
            </a:r>
            <a:r>
              <a:rPr lang="en-US" altLang="zh-CN" dirty="0"/>
              <a:t>) = 0.001</a:t>
            </a:r>
          </a:p>
          <a:p>
            <a:endParaRPr lang="en-US" altLang="zh-CN" dirty="0"/>
          </a:p>
          <a:p>
            <a:r>
              <a:rPr lang="en-US" altLang="zh-CN" dirty="0"/>
              <a:t>Hypothesis: The more creative an agent (human/model/…), the more likely it can produce creative works.</a:t>
            </a:r>
          </a:p>
          <a:p>
            <a:endParaRPr lang="en-US" altLang="zh-CN" dirty="0"/>
          </a:p>
          <a:p>
            <a:r>
              <a:rPr lang="en-US" altLang="zh-CN" dirty="0"/>
              <a:t>We may measure the potential creativity of a model with its probability to produce creative works</a:t>
            </a:r>
          </a:p>
          <a:p>
            <a:pPr lvl="1"/>
            <a:r>
              <a:rPr lang="en-US" altLang="zh-CN" dirty="0"/>
              <a:t>A truly creative agent should be “smarter” than the monkey.</a:t>
            </a:r>
          </a:p>
        </p:txBody>
      </p:sp>
      <p:sp>
        <p:nvSpPr>
          <p:cNvPr id="4" name="灯片编号占位符 3">
            <a:extLst>
              <a:ext uri="{FF2B5EF4-FFF2-40B4-BE49-F238E27FC236}">
                <a16:creationId xmlns:a16="http://schemas.microsoft.com/office/drawing/2014/main" id="{8464953F-BEB8-4E27-963A-40CF1427CFC4}"/>
              </a:ext>
            </a:extLst>
          </p:cNvPr>
          <p:cNvSpPr>
            <a:spLocks noGrp="1"/>
          </p:cNvSpPr>
          <p:nvPr>
            <p:ph type="sldNum" sz="quarter" idx="12"/>
          </p:nvPr>
        </p:nvSpPr>
        <p:spPr/>
        <p:txBody>
          <a:bodyPr/>
          <a:lstStyle/>
          <a:p>
            <a:fld id="{3F0DB65C-E779-4FF9-988F-48F85A51151F}" type="slidenum">
              <a:rPr lang="zh-CN" altLang="en-US" smtClean="0"/>
              <a:pPr/>
              <a:t>20</a:t>
            </a:fld>
            <a:r>
              <a:rPr lang="en-US" altLang="zh-CN"/>
              <a:t>/37</a:t>
            </a:r>
            <a:endParaRPr lang="zh-CN" altLang="en-US" dirty="0"/>
          </a:p>
        </p:txBody>
      </p:sp>
    </p:spTree>
    <p:extLst>
      <p:ext uri="{BB962C8B-B14F-4D97-AF65-F5344CB8AC3E}">
        <p14:creationId xmlns:p14="http://schemas.microsoft.com/office/powerpoint/2010/main" val="227674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F3C45C-DAD5-4597-9236-539CCF4BF4E7}"/>
              </a:ext>
            </a:extLst>
          </p:cNvPr>
          <p:cNvSpPr>
            <a:spLocks noGrp="1"/>
          </p:cNvSpPr>
          <p:nvPr>
            <p:ph type="title"/>
          </p:nvPr>
        </p:nvSpPr>
        <p:spPr/>
        <p:txBody>
          <a:bodyPr/>
          <a:lstStyle/>
          <a:p>
            <a:r>
              <a:rPr lang="en-US" altLang="zh-CN" dirty="0"/>
              <a:t>Language Model —— Smarter Monkey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E52CBA-96B1-43A0-A43B-C3CB07986C94}"/>
                  </a:ext>
                </a:extLst>
              </p:cNvPr>
              <p:cNvSpPr>
                <a:spLocks noGrp="1"/>
              </p:cNvSpPr>
              <p:nvPr>
                <p:ph idx="1"/>
              </p:nvPr>
            </p:nvSpPr>
            <p:spPr/>
            <p:txBody>
              <a:bodyPr/>
              <a:lstStyle/>
              <a:p>
                <a:r>
                  <a:rPr lang="en-US" altLang="zh-CN" dirty="0"/>
                  <a:t>Language models generate one token at a time from a vocabulary</a:t>
                </a:r>
              </a:p>
              <a:p>
                <a:pPr lvl="1"/>
                <a:r>
                  <a:rPr lang="en-US" altLang="zh-CN" dirty="0"/>
                  <a:t>Vocabulary size N (i.e. keys on the typewriter)</a:t>
                </a:r>
              </a:p>
              <a:p>
                <a:pPr lvl="1"/>
                <a:r>
                  <a:rPr lang="en-US" altLang="zh-CN" dirty="0"/>
                  <a:t>The token can be character/word/</a:t>
                </a:r>
                <a:r>
                  <a:rPr lang="en-US" altLang="zh-CN" dirty="0" err="1"/>
                  <a:t>subword</a:t>
                </a:r>
                <a:r>
                  <a:rPr lang="en-US" altLang="zh-CN" dirty="0"/>
                  <a:t>/phrase etc.</a:t>
                </a:r>
              </a:p>
              <a:p>
                <a:endParaRPr lang="en-US" altLang="zh-CN" dirty="0"/>
              </a:p>
              <a:p>
                <a:r>
                  <a:rPr lang="en-US" altLang="zh-CN" dirty="0"/>
                  <a:t>The distribution can be non-uniform.</a:t>
                </a:r>
              </a:p>
              <a:p>
                <a:pPr lvl="1"/>
                <a:r>
                  <a:rPr lang="en-US" altLang="zh-CN" dirty="0"/>
                  <a:t>For example, in English, P(“a”) &gt; 1/26 &gt; P(“j”)</a:t>
                </a:r>
              </a:p>
              <a:p>
                <a:endParaRPr lang="en-US" altLang="zh-CN" dirty="0"/>
              </a:p>
              <a:p>
                <a:r>
                  <a:rPr lang="en-US" altLang="zh-CN" dirty="0"/>
                  <a:t>The sequential generation can be order dependent</a:t>
                </a:r>
              </a:p>
              <a:p>
                <a:pPr lvl="1"/>
                <a:r>
                  <a:rPr lang="en-US" altLang="zh-CN" b="0" dirty="0"/>
                  <a:t>Sample from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&lt;</m:t>
                            </m:r>
                            <m:r>
                              <a:rPr lang="en-US" altLang="zh-CN" b="0" i="1" smtClean="0">
                                <a:latin typeface="Cambria Math" panose="02040503050406030204" pitchFamily="18" charset="0"/>
                              </a:rPr>
                              <m:t>𝑡</m:t>
                            </m:r>
                          </m:sub>
                        </m:sSub>
                      </m:e>
                    </m:d>
                  </m:oMath>
                </a14:m>
                <a:r>
                  <a:rPr lang="zh-CN" altLang="en-US" dirty="0"/>
                  <a:t> </a:t>
                </a:r>
                <a:r>
                  <a:rPr lang="en-US" altLang="zh-CN" dirty="0"/>
                  <a:t>instead of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EAE52CBA-96B1-43A0-A43B-C3CB07986C94}"/>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9750865-894D-4E7F-92E7-AE0A61AC15C9}"/>
              </a:ext>
            </a:extLst>
          </p:cNvPr>
          <p:cNvSpPr>
            <a:spLocks noGrp="1"/>
          </p:cNvSpPr>
          <p:nvPr>
            <p:ph type="sldNum" sz="quarter" idx="12"/>
          </p:nvPr>
        </p:nvSpPr>
        <p:spPr/>
        <p:txBody>
          <a:bodyPr/>
          <a:lstStyle/>
          <a:p>
            <a:fld id="{3F0DB65C-E779-4FF9-988F-48F85A51151F}" type="slidenum">
              <a:rPr lang="zh-CN" altLang="en-US" smtClean="0"/>
              <a:pPr/>
              <a:t>21</a:t>
            </a:fld>
            <a:r>
              <a:rPr lang="en-US" altLang="zh-CN"/>
              <a:t>/37</a:t>
            </a:r>
            <a:endParaRPr lang="zh-CN" altLang="en-US" dirty="0"/>
          </a:p>
        </p:txBody>
      </p:sp>
    </p:spTree>
    <p:extLst>
      <p:ext uri="{BB962C8B-B14F-4D97-AF65-F5344CB8AC3E}">
        <p14:creationId xmlns:p14="http://schemas.microsoft.com/office/powerpoint/2010/main" val="387826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9F71E-618D-463C-A236-606A6004ACFF}"/>
              </a:ext>
            </a:extLst>
          </p:cNvPr>
          <p:cNvSpPr>
            <a:spLocks noGrp="1"/>
          </p:cNvSpPr>
          <p:nvPr>
            <p:ph type="title"/>
          </p:nvPr>
        </p:nvSpPr>
        <p:spPr/>
        <p:txBody>
          <a:bodyPr/>
          <a:lstStyle/>
          <a:p>
            <a:r>
              <a:rPr lang="en-US" altLang="zh-CN" dirty="0"/>
              <a:t>LM document probability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AB00B0B-0502-48D1-8D92-2DEFE40D2D2B}"/>
                  </a:ext>
                </a:extLst>
              </p:cNvPr>
              <p:cNvSpPr>
                <a:spLocks noGrp="1"/>
              </p:cNvSpPr>
              <p:nvPr>
                <p:ph idx="1"/>
              </p:nvPr>
            </p:nvSpPr>
            <p:spPr/>
            <p:txBody>
              <a:bodyPr>
                <a:normAutofit lnSpcReduction="10000"/>
              </a:bodyPr>
              <a:lstStyle/>
              <a:p>
                <a:r>
                  <a:rPr lang="en-US" altLang="zh-CN" dirty="0"/>
                  <a:t>Document </a:t>
                </a:r>
                <a14:m>
                  <m:oMath xmlns:m="http://schemas.openxmlformats.org/officeDocument/2006/math">
                    <m:r>
                      <a:rPr lang="en-US" altLang="zh-CN" b="0" i="1" smtClean="0">
                        <a:latin typeface="Cambria Math" panose="02040503050406030204" pitchFamily="18" charset="0"/>
                      </a:rPr>
                      <m:t>𝑑</m:t>
                    </m:r>
                  </m:oMath>
                </a14:m>
                <a:r>
                  <a:rPr lang="zh-CN" altLang="en-US" dirty="0"/>
                  <a:t> </a:t>
                </a:r>
                <a:r>
                  <a:rPr lang="en-US" altLang="zh-CN" dirty="0"/>
                  <a:t>with tokens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𝑡</m:t>
                        </m:r>
                      </m:sub>
                    </m:sSub>
                  </m:oMath>
                </a14:m>
                <a:endParaRPr lang="en-US" altLang="zh-CN" dirty="0"/>
              </a:p>
              <a:p>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e>
                    </m:d>
                  </m:oMath>
                </a14:m>
                <a:endParaRPr lang="en-US" altLang="zh-CN" b="0" dirty="0"/>
              </a:p>
              <a:p>
                <a:r>
                  <a:rPr lang="en-US" altLang="zh-CN" b="0" dirty="0"/>
                  <a: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oMath>
                </a14:m>
                <a:endParaRPr lang="en-US" altLang="zh-CN" dirty="0"/>
              </a:p>
              <a:p>
                <a:pPr marL="0" indent="0">
                  <a:buNone/>
                </a:pPr>
                <a:endParaRPr lang="en-US" altLang="zh-CN" dirty="0"/>
              </a:p>
              <a:p>
                <a:r>
                  <a:rPr lang="en-US" altLang="zh-CN" dirty="0"/>
                  <a:t>Quiz: Which document has higher probability?</a:t>
                </a:r>
              </a:p>
              <a:p>
                <a:pPr lvl="1"/>
                <a:r>
                  <a:rPr lang="en-US" altLang="zh-CN" b="1" dirty="0"/>
                  <a:t>A. </a:t>
                </a:r>
                <a:r>
                  <a:rPr lang="en-US" altLang="zh-CN" dirty="0"/>
                  <a:t>I eat an iPhone.            </a:t>
                </a:r>
                <a:r>
                  <a:rPr lang="en-US" altLang="zh-CN" b="1" dirty="0"/>
                  <a:t>B. </a:t>
                </a:r>
                <a:r>
                  <a:rPr lang="en-US" altLang="zh-CN" dirty="0"/>
                  <a:t>I eat an apple. </a:t>
                </a:r>
              </a:p>
              <a:p>
                <a:pPr lvl="2"/>
                <a:r>
                  <a:rPr lang="en-US" altLang="zh-CN" dirty="0">
                    <a:solidFill>
                      <a:srgbClr val="FF0000"/>
                    </a:solidFill>
                  </a:rPr>
                  <a:t>B (non-uniform)</a:t>
                </a:r>
              </a:p>
              <a:p>
                <a:pPr lvl="1"/>
                <a:r>
                  <a:rPr lang="en-US" altLang="zh-CN" b="1" dirty="0"/>
                  <a:t>A.</a:t>
                </a:r>
                <a:r>
                  <a:rPr lang="en-US" altLang="zh-CN" dirty="0"/>
                  <a:t> A dog bites a man.       </a:t>
                </a:r>
                <a:r>
                  <a:rPr lang="en-US" altLang="zh-CN" b="1" dirty="0"/>
                  <a:t>B.</a:t>
                </a:r>
                <a:r>
                  <a:rPr lang="en-US" altLang="zh-CN" dirty="0"/>
                  <a:t> A man bites a dog.</a:t>
                </a:r>
              </a:p>
              <a:p>
                <a:pPr lvl="2"/>
                <a:r>
                  <a:rPr lang="en-US" altLang="zh-CN" dirty="0">
                    <a:solidFill>
                      <a:srgbClr val="FF0000"/>
                    </a:solidFill>
                  </a:rPr>
                  <a:t>A (order dependent)</a:t>
                </a:r>
              </a:p>
              <a:p>
                <a:pPr lvl="1"/>
                <a:r>
                  <a:rPr lang="en-US" altLang="zh-CN" b="1" dirty="0"/>
                  <a:t>A. </a:t>
                </a:r>
                <a:r>
                  <a:rPr lang="en-US" altLang="zh-CN" dirty="0"/>
                  <a:t>Thank you.                  </a:t>
                </a:r>
                <a:r>
                  <a:rPr lang="en-US" altLang="zh-CN" b="1" dirty="0"/>
                  <a:t>B.</a:t>
                </a:r>
                <a:r>
                  <a:rPr lang="en-US" altLang="zh-CN" dirty="0"/>
                  <a:t> Thank you very much.</a:t>
                </a:r>
              </a:p>
              <a:p>
                <a:pPr lvl="2"/>
                <a:r>
                  <a:rPr lang="en-US" altLang="zh-CN" dirty="0">
                    <a:solidFill>
                      <a:srgbClr val="FF0000"/>
                    </a:solidFill>
                  </a:rPr>
                  <a:t>A (monotonically decreasing with length!)</a:t>
                </a:r>
              </a:p>
              <a:p>
                <a:pPr marL="914400" lvl="1" indent="-457200">
                  <a:buAutoNum type="alphaUcPeriod"/>
                </a:pPr>
                <a:endParaRPr lang="en-US" altLang="zh-CN" dirty="0"/>
              </a:p>
            </p:txBody>
          </p:sp>
        </mc:Choice>
        <mc:Fallback xmlns="">
          <p:sp>
            <p:nvSpPr>
              <p:cNvPr id="3" name="内容占位符 2">
                <a:extLst>
                  <a:ext uri="{FF2B5EF4-FFF2-40B4-BE49-F238E27FC236}">
                    <a16:creationId xmlns:a16="http://schemas.microsoft.com/office/drawing/2014/main" id="{AAB00B0B-0502-48D1-8D92-2DEFE40D2D2B}"/>
                  </a:ext>
                </a:extLst>
              </p:cNvPr>
              <p:cNvSpPr>
                <a:spLocks noGrp="1" noRot="1" noChangeAspect="1" noMove="1" noResize="1" noEditPoints="1" noAdjustHandles="1" noChangeArrowheads="1" noChangeShapeType="1" noTextEdit="1"/>
              </p:cNvSpPr>
              <p:nvPr>
                <p:ph idx="1"/>
              </p:nvPr>
            </p:nvSpPr>
            <p:spPr>
              <a:blipFill>
                <a:blip r:embed="rId3"/>
                <a:stretch>
                  <a:fillRect l="-1043" t="-3361" b="-224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C6B81EE-E5EC-4E1B-AD07-50DAD853ADC1}"/>
              </a:ext>
            </a:extLst>
          </p:cNvPr>
          <p:cNvSpPr>
            <a:spLocks noGrp="1"/>
          </p:cNvSpPr>
          <p:nvPr>
            <p:ph type="sldNum" sz="quarter" idx="12"/>
          </p:nvPr>
        </p:nvSpPr>
        <p:spPr/>
        <p:txBody>
          <a:bodyPr/>
          <a:lstStyle/>
          <a:p>
            <a:fld id="{3F0DB65C-E779-4FF9-988F-48F85A51151F}" type="slidenum">
              <a:rPr lang="zh-CN" altLang="en-US" smtClean="0"/>
              <a:pPr/>
              <a:t>22</a:t>
            </a:fld>
            <a:r>
              <a:rPr lang="en-US" altLang="zh-CN"/>
              <a:t>/37</a:t>
            </a:r>
            <a:endParaRPr lang="zh-CN" altLang="en-US" dirty="0"/>
          </a:p>
        </p:txBody>
      </p:sp>
    </p:spTree>
    <p:extLst>
      <p:ext uri="{BB962C8B-B14F-4D97-AF65-F5344CB8AC3E}">
        <p14:creationId xmlns:p14="http://schemas.microsoft.com/office/powerpoint/2010/main" val="103438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F3C45C-DAD5-4597-9236-539CCF4BF4E7}"/>
              </a:ext>
            </a:extLst>
          </p:cNvPr>
          <p:cNvSpPr>
            <a:spLocks noGrp="1"/>
          </p:cNvSpPr>
          <p:nvPr>
            <p:ph type="title"/>
          </p:nvPr>
        </p:nvSpPr>
        <p:spPr/>
        <p:txBody>
          <a:bodyPr/>
          <a:lstStyle/>
          <a:p>
            <a:r>
              <a:rPr lang="en-US" altLang="zh-CN" dirty="0"/>
              <a:t>Perplexity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E52CBA-96B1-43A0-A43B-C3CB07986C94}"/>
                  </a:ext>
                </a:extLst>
              </p:cNvPr>
              <p:cNvSpPr>
                <a:spLocks noGrp="1"/>
              </p:cNvSpPr>
              <p:nvPr>
                <p:ph idx="1"/>
              </p:nvPr>
            </p:nvSpPr>
            <p:spPr/>
            <p:txBody>
              <a:bodyPr/>
              <a:lstStyle/>
              <a:p>
                <a:r>
                  <a:rPr lang="en-US" altLang="zh-CN" dirty="0"/>
                  <a:t>Common measure of LM strength</a:t>
                </a:r>
              </a:p>
              <a:p>
                <a:pPr lvl="1"/>
                <a:r>
                  <a:rPr lang="en-US" altLang="zh-CN" dirty="0"/>
                  <a:t>Might also be a valid proxy metric for the potential creativity</a:t>
                </a:r>
              </a:p>
              <a:p>
                <a:pPr lvl="1"/>
                <a:r>
                  <a:rPr lang="en-US" altLang="zh-CN" dirty="0"/>
                  <a:t>Can be seen as also based on document probability, with modifications</a:t>
                </a:r>
              </a:p>
              <a:p>
                <a:endParaRPr lang="en-US" altLang="zh-CN" dirty="0"/>
              </a:p>
              <a:p>
                <a:r>
                  <a:rPr lang="en-US" altLang="zh-CN" dirty="0"/>
                  <a:t>Perplexity of model p on a corpus C with Documents d</a:t>
                </a:r>
              </a:p>
              <a:p>
                <a:pPr marL="0" indent="0" algn="ctr">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𝑃𝑃𝐿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e>
                      </m:d>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𝐶</m:t>
                              </m:r>
                            </m:e>
                          </m:d>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−1/</m:t>
                              </m:r>
                              <m:r>
                                <a:rPr lang="en-US" altLang="zh-CN" b="0" i="1" smtClean="0">
                                  <a:latin typeface="Cambria Math" panose="02040503050406030204" pitchFamily="18" charset="0"/>
                                </a:rPr>
                                <m:t>𝑙𝑒𝑛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sup>
                          </m:sSup>
                        </m:e>
                      </m:nary>
                    </m:oMath>
                  </m:oMathPara>
                </a14:m>
                <a:endParaRPr lang="en-US" altLang="zh-CN" dirty="0"/>
              </a:p>
              <a:p>
                <a:pPr lvl="1"/>
                <a:r>
                  <a:rPr lang="en-US" altLang="zh-CN" dirty="0"/>
                  <a:t>Expected probability to generate documents in C, </a:t>
                </a:r>
                <a:r>
                  <a:rPr lang="en-US" altLang="zh-CN" b="1" dirty="0"/>
                  <a:t>normalized by length</a:t>
                </a:r>
              </a:p>
            </p:txBody>
          </p:sp>
        </mc:Choice>
        <mc:Fallback xmlns="">
          <p:sp>
            <p:nvSpPr>
              <p:cNvPr id="3" name="内容占位符 2">
                <a:extLst>
                  <a:ext uri="{FF2B5EF4-FFF2-40B4-BE49-F238E27FC236}">
                    <a16:creationId xmlns:a16="http://schemas.microsoft.com/office/drawing/2014/main" id="{EAE52CBA-96B1-43A0-A43B-C3CB07986C94}"/>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71699CD-AD06-4F53-A1FB-53899AED9EC8}"/>
              </a:ext>
            </a:extLst>
          </p:cNvPr>
          <p:cNvSpPr>
            <a:spLocks noGrp="1"/>
          </p:cNvSpPr>
          <p:nvPr>
            <p:ph type="sldNum" sz="quarter" idx="12"/>
          </p:nvPr>
        </p:nvSpPr>
        <p:spPr/>
        <p:txBody>
          <a:bodyPr/>
          <a:lstStyle/>
          <a:p>
            <a:fld id="{3F0DB65C-E779-4FF9-988F-48F85A51151F}" type="slidenum">
              <a:rPr lang="zh-CN" altLang="en-US" smtClean="0"/>
              <a:pPr/>
              <a:t>23</a:t>
            </a:fld>
            <a:r>
              <a:rPr lang="en-US" altLang="zh-CN"/>
              <a:t>/37</a:t>
            </a:r>
            <a:endParaRPr lang="zh-CN" altLang="en-US" dirty="0"/>
          </a:p>
        </p:txBody>
      </p:sp>
    </p:spTree>
    <p:extLst>
      <p:ext uri="{BB962C8B-B14F-4D97-AF65-F5344CB8AC3E}">
        <p14:creationId xmlns:p14="http://schemas.microsoft.com/office/powerpoint/2010/main" val="2881495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BFDA8-621C-4C80-AAA2-4C6FAFA350BA}"/>
              </a:ext>
            </a:extLst>
          </p:cNvPr>
          <p:cNvSpPr>
            <a:spLocks noGrp="1"/>
          </p:cNvSpPr>
          <p:nvPr>
            <p:ph type="title"/>
          </p:nvPr>
        </p:nvSpPr>
        <p:spPr/>
        <p:txBody>
          <a:bodyPr/>
          <a:lstStyle/>
          <a:p>
            <a:r>
              <a:rPr lang="en-US" altLang="zh-CN" dirty="0"/>
              <a:t>Perplexity of representative LMs</a:t>
            </a:r>
            <a:endParaRPr lang="zh-CN" altLang="en-US" dirty="0"/>
          </a:p>
        </p:txBody>
      </p:sp>
      <p:sp>
        <p:nvSpPr>
          <p:cNvPr id="3" name="内容占位符 2">
            <a:extLst>
              <a:ext uri="{FF2B5EF4-FFF2-40B4-BE49-F238E27FC236}">
                <a16:creationId xmlns:a16="http://schemas.microsoft.com/office/drawing/2014/main" id="{39FD7CFF-E904-4E02-B875-2434AB08E4FA}"/>
              </a:ext>
            </a:extLst>
          </p:cNvPr>
          <p:cNvSpPr>
            <a:spLocks noGrp="1"/>
          </p:cNvSpPr>
          <p:nvPr>
            <p:ph idx="1"/>
          </p:nvPr>
        </p:nvSpPr>
        <p:spPr/>
        <p:txBody>
          <a:bodyPr/>
          <a:lstStyle/>
          <a:p>
            <a:r>
              <a:rPr lang="en-US" altLang="zh-CN" dirty="0"/>
              <a:t>Benchmark: Penn Treebank</a:t>
            </a:r>
          </a:p>
          <a:p>
            <a:pPr lvl="1"/>
            <a:r>
              <a:rPr lang="en-US" altLang="zh-CN" dirty="0"/>
              <a:t>telephone speech, newswire, microphone speech, transcribed speech, etc.</a:t>
            </a:r>
          </a:p>
          <a:p>
            <a:r>
              <a:rPr lang="en-US" altLang="zh-CN" dirty="0"/>
              <a:t>Stronger model structure improves PPL</a:t>
            </a:r>
          </a:p>
          <a:p>
            <a:r>
              <a:rPr lang="en-US" altLang="zh-CN" dirty="0"/>
              <a:t>Pretrain helps PPL</a:t>
            </a:r>
            <a:endParaRPr lang="zh-CN" altLang="en-US" dirty="0"/>
          </a:p>
        </p:txBody>
      </p:sp>
      <p:graphicFrame>
        <p:nvGraphicFramePr>
          <p:cNvPr id="4" name="表格 4">
            <a:extLst>
              <a:ext uri="{FF2B5EF4-FFF2-40B4-BE49-F238E27FC236}">
                <a16:creationId xmlns:a16="http://schemas.microsoft.com/office/drawing/2014/main" id="{F419ED24-C250-4B55-8C9E-9F71FFAE98AD}"/>
              </a:ext>
            </a:extLst>
          </p:cNvPr>
          <p:cNvGraphicFramePr>
            <a:graphicFrameLocks noGrp="1"/>
          </p:cNvGraphicFramePr>
          <p:nvPr>
            <p:extLst>
              <p:ext uri="{D42A27DB-BD31-4B8C-83A1-F6EECF244321}">
                <p14:modId xmlns:p14="http://schemas.microsoft.com/office/powerpoint/2010/main" val="3652534109"/>
              </p:ext>
            </p:extLst>
          </p:nvPr>
        </p:nvGraphicFramePr>
        <p:xfrm>
          <a:off x="2618556" y="4086860"/>
          <a:ext cx="6954888" cy="2377440"/>
        </p:xfrm>
        <a:graphic>
          <a:graphicData uri="http://schemas.openxmlformats.org/drawingml/2006/table">
            <a:tbl>
              <a:tblPr firstRow="1" bandRow="1">
                <a:tableStyleId>{5C22544A-7EE6-4342-B048-85BDC9FD1C3A}</a:tableStyleId>
              </a:tblPr>
              <a:tblGrid>
                <a:gridCol w="3477444">
                  <a:extLst>
                    <a:ext uri="{9D8B030D-6E8A-4147-A177-3AD203B41FA5}">
                      <a16:colId xmlns:a16="http://schemas.microsoft.com/office/drawing/2014/main" val="3470918654"/>
                    </a:ext>
                  </a:extLst>
                </a:gridCol>
                <a:gridCol w="3477444">
                  <a:extLst>
                    <a:ext uri="{9D8B030D-6E8A-4147-A177-3AD203B41FA5}">
                      <a16:colId xmlns:a16="http://schemas.microsoft.com/office/drawing/2014/main" val="4225134137"/>
                    </a:ext>
                  </a:extLst>
                </a:gridCol>
              </a:tblGrid>
              <a:tr h="370840">
                <a:tc>
                  <a:txBody>
                    <a:bodyPr/>
                    <a:lstStyle/>
                    <a:p>
                      <a:pPr algn="ctr"/>
                      <a:r>
                        <a:rPr lang="en-US" altLang="zh-CN" sz="2000" dirty="0"/>
                        <a:t>Model</a:t>
                      </a:r>
                      <a:endParaRPr lang="zh-CN" altLang="en-US" sz="2000" dirty="0"/>
                    </a:p>
                  </a:txBody>
                  <a:tcPr/>
                </a:tc>
                <a:tc>
                  <a:txBody>
                    <a:bodyPr/>
                    <a:lstStyle/>
                    <a:p>
                      <a:pPr algn="ctr"/>
                      <a:r>
                        <a:rPr lang="en-US" altLang="zh-CN" sz="2000" dirty="0"/>
                        <a:t>Perplexity</a:t>
                      </a:r>
                      <a:endParaRPr lang="zh-CN" altLang="en-US" sz="2000" dirty="0"/>
                    </a:p>
                  </a:txBody>
                  <a:tcPr/>
                </a:tc>
                <a:extLst>
                  <a:ext uri="{0D108BD9-81ED-4DB2-BD59-A6C34878D82A}">
                    <a16:rowId xmlns:a16="http://schemas.microsoft.com/office/drawing/2014/main" val="3265876409"/>
                  </a:ext>
                </a:extLst>
              </a:tr>
              <a:tr h="370840">
                <a:tc>
                  <a:txBody>
                    <a:bodyPr/>
                    <a:lstStyle/>
                    <a:p>
                      <a:pPr algn="ctr"/>
                      <a:r>
                        <a:rPr lang="en-US" altLang="zh-CN" sz="2000" dirty="0"/>
                        <a:t>GRU</a:t>
                      </a:r>
                      <a:endParaRPr lang="zh-CN" altLang="en-US" sz="2000" dirty="0"/>
                    </a:p>
                  </a:txBody>
                  <a:tcPr/>
                </a:tc>
                <a:tc>
                  <a:txBody>
                    <a:bodyPr/>
                    <a:lstStyle/>
                    <a:p>
                      <a:pPr algn="ctr"/>
                      <a:r>
                        <a:rPr lang="en-US" altLang="zh-CN" sz="2000" dirty="0"/>
                        <a:t>92.48</a:t>
                      </a:r>
                      <a:endParaRPr lang="zh-CN" altLang="en-US" sz="2000" dirty="0"/>
                    </a:p>
                  </a:txBody>
                  <a:tcPr/>
                </a:tc>
                <a:extLst>
                  <a:ext uri="{0D108BD9-81ED-4DB2-BD59-A6C34878D82A}">
                    <a16:rowId xmlns:a16="http://schemas.microsoft.com/office/drawing/2014/main" val="1303669558"/>
                  </a:ext>
                </a:extLst>
              </a:tr>
              <a:tr h="370840">
                <a:tc>
                  <a:txBody>
                    <a:bodyPr/>
                    <a:lstStyle/>
                    <a:p>
                      <a:pPr algn="ctr"/>
                      <a:r>
                        <a:rPr lang="en-US" altLang="zh-CN" sz="2000" dirty="0"/>
                        <a:t>LSTM</a:t>
                      </a:r>
                      <a:endParaRPr lang="zh-CN" altLang="en-US" sz="2000" dirty="0"/>
                    </a:p>
                  </a:txBody>
                  <a:tcPr/>
                </a:tc>
                <a:tc>
                  <a:txBody>
                    <a:bodyPr/>
                    <a:lstStyle/>
                    <a:p>
                      <a:pPr algn="ctr"/>
                      <a:r>
                        <a:rPr lang="en-US" altLang="zh-CN" sz="2000" dirty="0"/>
                        <a:t>78.93</a:t>
                      </a:r>
                      <a:endParaRPr lang="zh-CN" altLang="en-US" sz="2000" dirty="0"/>
                    </a:p>
                  </a:txBody>
                  <a:tcPr/>
                </a:tc>
                <a:extLst>
                  <a:ext uri="{0D108BD9-81ED-4DB2-BD59-A6C34878D82A}">
                    <a16:rowId xmlns:a16="http://schemas.microsoft.com/office/drawing/2014/main" val="237423741"/>
                  </a:ext>
                </a:extLst>
              </a:tr>
              <a:tr h="370840">
                <a:tc>
                  <a:txBody>
                    <a:bodyPr/>
                    <a:lstStyle/>
                    <a:p>
                      <a:pPr algn="ctr"/>
                      <a:r>
                        <a:rPr lang="en-US" altLang="zh-CN" sz="2000" dirty="0"/>
                        <a:t>Transformer-XL</a:t>
                      </a:r>
                      <a:endParaRPr lang="zh-CN" altLang="en-US" sz="2000" dirty="0"/>
                    </a:p>
                  </a:txBody>
                  <a:tcPr/>
                </a:tc>
                <a:tc>
                  <a:txBody>
                    <a:bodyPr/>
                    <a:lstStyle/>
                    <a:p>
                      <a:pPr algn="ctr"/>
                      <a:r>
                        <a:rPr lang="en-US" altLang="zh-CN" sz="2000" dirty="0"/>
                        <a:t>54.55</a:t>
                      </a:r>
                      <a:endParaRPr lang="zh-CN" altLang="en-US" sz="2000" dirty="0"/>
                    </a:p>
                  </a:txBody>
                  <a:tcPr/>
                </a:tc>
                <a:extLst>
                  <a:ext uri="{0D108BD9-81ED-4DB2-BD59-A6C34878D82A}">
                    <a16:rowId xmlns:a16="http://schemas.microsoft.com/office/drawing/2014/main" val="3959196440"/>
                  </a:ext>
                </a:extLst>
              </a:tr>
              <a:tr h="370840">
                <a:tc>
                  <a:txBody>
                    <a:bodyPr/>
                    <a:lstStyle/>
                    <a:p>
                      <a:pPr algn="ctr"/>
                      <a:r>
                        <a:rPr lang="en-US" altLang="zh-CN" sz="2000" dirty="0"/>
                        <a:t>GPT-2</a:t>
                      </a:r>
                      <a:endParaRPr lang="zh-CN" altLang="en-US" sz="2000" dirty="0"/>
                    </a:p>
                  </a:txBody>
                  <a:tcPr/>
                </a:tc>
                <a:tc>
                  <a:txBody>
                    <a:bodyPr/>
                    <a:lstStyle/>
                    <a:p>
                      <a:pPr algn="ctr"/>
                      <a:r>
                        <a:rPr lang="en-US" altLang="zh-CN" sz="2000" dirty="0"/>
                        <a:t>35.76</a:t>
                      </a:r>
                      <a:endParaRPr lang="zh-CN" altLang="en-US" sz="2000" dirty="0"/>
                    </a:p>
                  </a:txBody>
                  <a:tcPr/>
                </a:tc>
                <a:extLst>
                  <a:ext uri="{0D108BD9-81ED-4DB2-BD59-A6C34878D82A}">
                    <a16:rowId xmlns:a16="http://schemas.microsoft.com/office/drawing/2014/main" val="1471238538"/>
                  </a:ext>
                </a:extLst>
              </a:tr>
              <a:tr h="370840">
                <a:tc>
                  <a:txBody>
                    <a:bodyPr/>
                    <a:lstStyle/>
                    <a:p>
                      <a:pPr algn="ctr"/>
                      <a:r>
                        <a:rPr lang="en-US" altLang="zh-CN" sz="2000" dirty="0"/>
                        <a:t>GPT-3</a:t>
                      </a:r>
                      <a:endParaRPr lang="zh-CN" altLang="en-US" sz="2000" dirty="0"/>
                    </a:p>
                  </a:txBody>
                  <a:tcPr/>
                </a:tc>
                <a:tc>
                  <a:txBody>
                    <a:bodyPr/>
                    <a:lstStyle/>
                    <a:p>
                      <a:pPr algn="ctr"/>
                      <a:r>
                        <a:rPr lang="en-US" altLang="zh-CN" sz="2000" dirty="0"/>
                        <a:t>20.5</a:t>
                      </a:r>
                      <a:endParaRPr lang="zh-CN" altLang="en-US" sz="2000" dirty="0"/>
                    </a:p>
                  </a:txBody>
                  <a:tcPr/>
                </a:tc>
                <a:extLst>
                  <a:ext uri="{0D108BD9-81ED-4DB2-BD59-A6C34878D82A}">
                    <a16:rowId xmlns:a16="http://schemas.microsoft.com/office/drawing/2014/main" val="2288425198"/>
                  </a:ext>
                </a:extLst>
              </a:tr>
            </a:tbl>
          </a:graphicData>
        </a:graphic>
      </p:graphicFrame>
      <p:sp>
        <p:nvSpPr>
          <p:cNvPr id="5" name="灯片编号占位符 4">
            <a:extLst>
              <a:ext uri="{FF2B5EF4-FFF2-40B4-BE49-F238E27FC236}">
                <a16:creationId xmlns:a16="http://schemas.microsoft.com/office/drawing/2014/main" id="{28E63D57-FC6D-4CCF-8796-2BE75ADFF386}"/>
              </a:ext>
            </a:extLst>
          </p:cNvPr>
          <p:cNvSpPr>
            <a:spLocks noGrp="1"/>
          </p:cNvSpPr>
          <p:nvPr>
            <p:ph type="sldNum" sz="quarter" idx="12"/>
          </p:nvPr>
        </p:nvSpPr>
        <p:spPr/>
        <p:txBody>
          <a:bodyPr/>
          <a:lstStyle/>
          <a:p>
            <a:fld id="{3F0DB65C-E779-4FF9-988F-48F85A51151F}" type="slidenum">
              <a:rPr lang="zh-CN" altLang="en-US" smtClean="0"/>
              <a:pPr/>
              <a:t>24</a:t>
            </a:fld>
            <a:r>
              <a:rPr lang="en-US" altLang="zh-CN"/>
              <a:t>/37</a:t>
            </a:r>
            <a:endParaRPr lang="zh-CN" altLang="en-US" dirty="0"/>
          </a:p>
        </p:txBody>
      </p:sp>
    </p:spTree>
    <p:extLst>
      <p:ext uri="{BB962C8B-B14F-4D97-AF65-F5344CB8AC3E}">
        <p14:creationId xmlns:p14="http://schemas.microsoft.com/office/powerpoint/2010/main" val="294638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1D17D-AB00-42B1-909C-79377C34756F}"/>
              </a:ext>
            </a:extLst>
          </p:cNvPr>
          <p:cNvSpPr>
            <a:spLocks noGrp="1"/>
          </p:cNvSpPr>
          <p:nvPr>
            <p:ph type="title"/>
          </p:nvPr>
        </p:nvSpPr>
        <p:spPr/>
        <p:txBody>
          <a:bodyPr/>
          <a:lstStyle/>
          <a:p>
            <a:r>
              <a:rPr lang="en-US" altLang="zh-CN" dirty="0"/>
              <a:t>Decoding (Searching)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8F27DB-96FF-4F2B-81C2-83AE96ED2C5C}"/>
                  </a:ext>
                </a:extLst>
              </p:cNvPr>
              <p:cNvSpPr>
                <a:spLocks noGrp="1"/>
              </p:cNvSpPr>
              <p:nvPr>
                <p:ph idx="1"/>
              </p:nvPr>
            </p:nvSpPr>
            <p:spPr/>
            <p:txBody>
              <a:bodyPr/>
              <a:lstStyle/>
              <a:p>
                <a:r>
                  <a:rPr lang="en-US" altLang="zh-CN" dirty="0"/>
                  <a:t>Greedy Search</a:t>
                </a:r>
              </a:p>
              <a:p>
                <a:pPr lvl="1"/>
                <a:r>
                  <a:rPr lang="en-US" altLang="zh-CN" dirty="0"/>
                  <a:t>Always select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 </a:t>
                </a:r>
                <a:r>
                  <a:rPr lang="en-US" altLang="zh-CN" dirty="0"/>
                  <a:t>with the highest prob in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&lt;</m:t>
                        </m:r>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r>
                  <a:rPr lang="zh-CN" altLang="en-US" dirty="0"/>
                  <a:t> </a:t>
                </a:r>
                <a:r>
                  <a:rPr lang="en-US" altLang="zh-CN" dirty="0"/>
                  <a:t>at each </a:t>
                </a:r>
                <a14:m>
                  <m:oMath xmlns:m="http://schemas.openxmlformats.org/officeDocument/2006/math">
                    <m:r>
                      <a:rPr lang="en-US" altLang="zh-CN" b="0" i="1" smtClean="0">
                        <a:latin typeface="Cambria Math" panose="02040503050406030204" pitchFamily="18" charset="0"/>
                      </a:rPr>
                      <m:t>𝑡</m:t>
                    </m:r>
                  </m:oMath>
                </a14:m>
                <a:endParaRPr lang="en-US" altLang="zh-CN" b="0" dirty="0"/>
              </a:p>
              <a:p>
                <a:pPr lvl="1"/>
                <a:endParaRPr lang="en-US" altLang="zh-CN" dirty="0"/>
              </a:p>
              <a:p>
                <a:r>
                  <a:rPr lang="en-US" altLang="zh-CN" dirty="0"/>
                  <a:t>Problems when used for for creative writing</a:t>
                </a:r>
              </a:p>
              <a:p>
                <a:pPr lvl="1"/>
                <a:r>
                  <a:rPr lang="en-US" altLang="zh-CN" dirty="0"/>
                  <a:t>Prefer dull content</a:t>
                </a:r>
              </a:p>
              <a:p>
                <a:pPr lvl="2"/>
                <a:r>
                  <a:rPr lang="en-US" altLang="zh-CN" sz="2400" dirty="0"/>
                  <a:t>Generate “I eat apple” instead of “I eat iPhone” (more interesting?)</a:t>
                </a:r>
              </a:p>
              <a:p>
                <a:pPr lvl="1"/>
                <a:r>
                  <a:rPr lang="en-US" altLang="zh-CN" dirty="0"/>
                  <a:t>Can only generate one output for each input</a:t>
                </a:r>
              </a:p>
              <a:p>
                <a:pPr lvl="1"/>
                <a:endParaRPr lang="en-US" altLang="zh-CN" dirty="0"/>
              </a:p>
              <a:p>
                <a:r>
                  <a:rPr lang="en-US" altLang="zh-CN" dirty="0"/>
                  <a:t>Similar problems with beam search</a:t>
                </a:r>
                <a:endParaRPr lang="zh-CN" altLang="en-US" dirty="0"/>
              </a:p>
            </p:txBody>
          </p:sp>
        </mc:Choice>
        <mc:Fallback xmlns="">
          <p:sp>
            <p:nvSpPr>
              <p:cNvPr id="3" name="内容占位符 2">
                <a:extLst>
                  <a:ext uri="{FF2B5EF4-FFF2-40B4-BE49-F238E27FC236}">
                    <a16:creationId xmlns:a16="http://schemas.microsoft.com/office/drawing/2014/main" id="{578F27DB-96FF-4F2B-81C2-83AE96ED2C5C}"/>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E9FAC34-07F7-4ADB-8810-2875AFCC2BD8}"/>
              </a:ext>
            </a:extLst>
          </p:cNvPr>
          <p:cNvSpPr>
            <a:spLocks noGrp="1"/>
          </p:cNvSpPr>
          <p:nvPr>
            <p:ph type="sldNum" sz="quarter" idx="12"/>
          </p:nvPr>
        </p:nvSpPr>
        <p:spPr/>
        <p:txBody>
          <a:bodyPr/>
          <a:lstStyle/>
          <a:p>
            <a:fld id="{3F0DB65C-E779-4FF9-988F-48F85A51151F}" type="slidenum">
              <a:rPr lang="zh-CN" altLang="en-US" smtClean="0"/>
              <a:pPr/>
              <a:t>25</a:t>
            </a:fld>
            <a:r>
              <a:rPr lang="en-US" altLang="zh-CN"/>
              <a:t>/37</a:t>
            </a:r>
            <a:endParaRPr lang="zh-CN" altLang="en-US" dirty="0"/>
          </a:p>
        </p:txBody>
      </p:sp>
    </p:spTree>
    <p:extLst>
      <p:ext uri="{BB962C8B-B14F-4D97-AF65-F5344CB8AC3E}">
        <p14:creationId xmlns:p14="http://schemas.microsoft.com/office/powerpoint/2010/main" val="110459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1D17D-AB00-42B1-909C-79377C34756F}"/>
              </a:ext>
            </a:extLst>
          </p:cNvPr>
          <p:cNvSpPr>
            <a:spLocks noGrp="1"/>
          </p:cNvSpPr>
          <p:nvPr>
            <p:ph type="title"/>
          </p:nvPr>
        </p:nvSpPr>
        <p:spPr/>
        <p:txBody>
          <a:bodyPr/>
          <a:lstStyle/>
          <a:p>
            <a:r>
              <a:rPr lang="en-US" altLang="zh-CN" dirty="0"/>
              <a:t>Decoding for creativity (sampling)</a:t>
            </a:r>
            <a:endParaRPr lang="zh-CN" altLang="en-US" dirty="0"/>
          </a:p>
        </p:txBody>
      </p:sp>
      <p:sp>
        <p:nvSpPr>
          <p:cNvPr id="3" name="内容占位符 2">
            <a:extLst>
              <a:ext uri="{FF2B5EF4-FFF2-40B4-BE49-F238E27FC236}">
                <a16:creationId xmlns:a16="http://schemas.microsoft.com/office/drawing/2014/main" id="{578F27DB-96FF-4F2B-81C2-83AE96ED2C5C}"/>
              </a:ext>
            </a:extLst>
          </p:cNvPr>
          <p:cNvSpPr>
            <a:spLocks noGrp="1"/>
          </p:cNvSpPr>
          <p:nvPr>
            <p:ph idx="1"/>
          </p:nvPr>
        </p:nvSpPr>
        <p:spPr/>
        <p:txBody>
          <a:bodyPr/>
          <a:lstStyle/>
          <a:p>
            <a:r>
              <a:rPr lang="en-US" altLang="zh-CN" dirty="0"/>
              <a:t>Random Sampling (The monkey’s keystroke)</a:t>
            </a:r>
          </a:p>
          <a:p>
            <a:pPr lvl="1"/>
            <a:r>
              <a:rPr lang="en-US" altLang="zh-CN" dirty="0"/>
              <a:t>We may get any output as the monkey, but very likely to get poor result</a:t>
            </a:r>
          </a:p>
          <a:p>
            <a:endParaRPr lang="en-US" altLang="zh-CN" dirty="0"/>
          </a:p>
          <a:p>
            <a:r>
              <a:rPr lang="en-US" altLang="zh-CN" dirty="0"/>
              <a:t>Improved Random Sampling</a:t>
            </a:r>
          </a:p>
          <a:p>
            <a:pPr lvl="1"/>
            <a:r>
              <a:rPr lang="en-US" altLang="zh-CN" dirty="0"/>
              <a:t>Only sample from more reasonable candidates</a:t>
            </a:r>
          </a:p>
          <a:p>
            <a:pPr lvl="1"/>
            <a:r>
              <a:rPr lang="en-US" altLang="zh-CN" dirty="0"/>
              <a:t>Top-K sampling</a:t>
            </a:r>
          </a:p>
          <a:p>
            <a:pPr lvl="1"/>
            <a:r>
              <a:rPr lang="en-US" altLang="zh-CN" dirty="0"/>
              <a:t>Top-p sampling (Nucleus sampling)</a:t>
            </a:r>
            <a:endParaRPr lang="zh-CN" altLang="en-US" dirty="0"/>
          </a:p>
        </p:txBody>
      </p:sp>
      <p:sp>
        <p:nvSpPr>
          <p:cNvPr id="4" name="灯片编号占位符 3">
            <a:extLst>
              <a:ext uri="{FF2B5EF4-FFF2-40B4-BE49-F238E27FC236}">
                <a16:creationId xmlns:a16="http://schemas.microsoft.com/office/drawing/2014/main" id="{7B973C43-7BC1-4E2D-A594-AD39CCF8E306}"/>
              </a:ext>
            </a:extLst>
          </p:cNvPr>
          <p:cNvSpPr>
            <a:spLocks noGrp="1"/>
          </p:cNvSpPr>
          <p:nvPr>
            <p:ph type="sldNum" sz="quarter" idx="12"/>
          </p:nvPr>
        </p:nvSpPr>
        <p:spPr/>
        <p:txBody>
          <a:bodyPr/>
          <a:lstStyle/>
          <a:p>
            <a:fld id="{3F0DB65C-E779-4FF9-988F-48F85A51151F}" type="slidenum">
              <a:rPr lang="zh-CN" altLang="en-US" smtClean="0"/>
              <a:pPr/>
              <a:t>26</a:t>
            </a:fld>
            <a:r>
              <a:rPr lang="en-US" altLang="zh-CN"/>
              <a:t>/37</a:t>
            </a:r>
            <a:endParaRPr lang="zh-CN" altLang="en-US" dirty="0"/>
          </a:p>
        </p:txBody>
      </p:sp>
    </p:spTree>
    <p:extLst>
      <p:ext uri="{BB962C8B-B14F-4D97-AF65-F5344CB8AC3E}">
        <p14:creationId xmlns:p14="http://schemas.microsoft.com/office/powerpoint/2010/main" val="13913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23365-AD99-490C-9FA8-176B32D1118D}"/>
              </a:ext>
            </a:extLst>
          </p:cNvPr>
          <p:cNvSpPr>
            <a:spLocks noGrp="1"/>
          </p:cNvSpPr>
          <p:nvPr>
            <p:ph type="title"/>
          </p:nvPr>
        </p:nvSpPr>
        <p:spPr/>
        <p:txBody>
          <a:bodyPr/>
          <a:lstStyle/>
          <a:p>
            <a:r>
              <a:rPr lang="en-US" altLang="zh-CN" dirty="0"/>
              <a:t>Top-K sampling</a:t>
            </a:r>
            <a:endParaRPr lang="zh-CN" altLang="en-US" dirty="0"/>
          </a:p>
        </p:txBody>
      </p:sp>
      <p:sp>
        <p:nvSpPr>
          <p:cNvPr id="3" name="内容占位符 2">
            <a:extLst>
              <a:ext uri="{FF2B5EF4-FFF2-40B4-BE49-F238E27FC236}">
                <a16:creationId xmlns:a16="http://schemas.microsoft.com/office/drawing/2014/main" id="{8E4D35B4-2F40-4977-AD75-C7D77B1B5923}"/>
              </a:ext>
            </a:extLst>
          </p:cNvPr>
          <p:cNvSpPr>
            <a:spLocks noGrp="1"/>
          </p:cNvSpPr>
          <p:nvPr>
            <p:ph idx="1"/>
          </p:nvPr>
        </p:nvSpPr>
        <p:spPr/>
        <p:txBody>
          <a:bodyPr/>
          <a:lstStyle/>
          <a:p>
            <a:r>
              <a:rPr lang="en-US" altLang="zh-CN" dirty="0"/>
              <a:t>Limit our sampling pool to the most likely K words</a:t>
            </a:r>
          </a:p>
          <a:p>
            <a:pPr lvl="1"/>
            <a:r>
              <a:rPr lang="en-US" altLang="zh-CN" dirty="0"/>
              <a:t>Sometimes loses many reasonable continuations (lose 32%, left case)</a:t>
            </a:r>
            <a:endParaRPr lang="zh-CN" altLang="en-US" dirty="0"/>
          </a:p>
        </p:txBody>
      </p:sp>
      <p:pic>
        <p:nvPicPr>
          <p:cNvPr id="1026" name="Picture 2" descr="Top K sampling">
            <a:extLst>
              <a:ext uri="{FF2B5EF4-FFF2-40B4-BE49-F238E27FC236}">
                <a16:creationId xmlns:a16="http://schemas.microsoft.com/office/drawing/2014/main" id="{A3CD8653-66BD-4E51-9DDE-6FA0D58A3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912" y="2636082"/>
            <a:ext cx="9376528" cy="409246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52D8ADC-3071-4EEA-9CB7-6E452123558B}"/>
              </a:ext>
            </a:extLst>
          </p:cNvPr>
          <p:cNvSpPr>
            <a:spLocks noGrp="1"/>
          </p:cNvSpPr>
          <p:nvPr>
            <p:ph type="sldNum" sz="quarter" idx="12"/>
          </p:nvPr>
        </p:nvSpPr>
        <p:spPr/>
        <p:txBody>
          <a:bodyPr/>
          <a:lstStyle/>
          <a:p>
            <a:fld id="{3F0DB65C-E779-4FF9-988F-48F85A51151F}" type="slidenum">
              <a:rPr lang="zh-CN" altLang="en-US" smtClean="0"/>
              <a:pPr/>
              <a:t>27</a:t>
            </a:fld>
            <a:r>
              <a:rPr lang="en-US" altLang="zh-CN"/>
              <a:t>/37</a:t>
            </a:r>
            <a:endParaRPr lang="zh-CN" altLang="en-US" dirty="0"/>
          </a:p>
        </p:txBody>
      </p:sp>
    </p:spTree>
    <p:extLst>
      <p:ext uri="{BB962C8B-B14F-4D97-AF65-F5344CB8AC3E}">
        <p14:creationId xmlns:p14="http://schemas.microsoft.com/office/powerpoint/2010/main" val="267588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41529-F5B7-4CB0-BD36-E07A83896617}"/>
              </a:ext>
            </a:extLst>
          </p:cNvPr>
          <p:cNvSpPr>
            <a:spLocks noGrp="1"/>
          </p:cNvSpPr>
          <p:nvPr>
            <p:ph type="title"/>
          </p:nvPr>
        </p:nvSpPr>
        <p:spPr/>
        <p:txBody>
          <a:bodyPr/>
          <a:lstStyle/>
          <a:p>
            <a:r>
              <a:rPr lang="en-US" altLang="zh-CN" dirty="0"/>
              <a:t>Top-p sampling (Nucleus sampling)</a:t>
            </a:r>
            <a:endParaRPr lang="zh-CN" altLang="en-US" dirty="0"/>
          </a:p>
        </p:txBody>
      </p:sp>
      <p:sp>
        <p:nvSpPr>
          <p:cNvPr id="3" name="内容占位符 2">
            <a:extLst>
              <a:ext uri="{FF2B5EF4-FFF2-40B4-BE49-F238E27FC236}">
                <a16:creationId xmlns:a16="http://schemas.microsoft.com/office/drawing/2014/main" id="{A71A1DA9-D429-48F7-A75F-DE57ED3B0D47}"/>
              </a:ext>
            </a:extLst>
          </p:cNvPr>
          <p:cNvSpPr>
            <a:spLocks noGrp="1"/>
          </p:cNvSpPr>
          <p:nvPr>
            <p:ph idx="1"/>
          </p:nvPr>
        </p:nvSpPr>
        <p:spPr>
          <a:xfrm>
            <a:off x="838200" y="1690688"/>
            <a:ext cx="10515600" cy="4351338"/>
          </a:xfrm>
        </p:spPr>
        <p:txBody>
          <a:bodyPr/>
          <a:lstStyle/>
          <a:p>
            <a:r>
              <a:rPr lang="en-US" altLang="zh-CN" dirty="0"/>
              <a:t>Chooses from the smallest possible set of words whose </a:t>
            </a:r>
            <a:r>
              <a:rPr lang="en-US" altLang="zh-CN" b="1" dirty="0"/>
              <a:t>cumulative probability</a:t>
            </a:r>
            <a:r>
              <a:rPr lang="en-US" altLang="zh-CN" dirty="0"/>
              <a:t> exceeds the probability p.</a:t>
            </a:r>
          </a:p>
          <a:p>
            <a:pPr lvl="1"/>
            <a:r>
              <a:rPr lang="en-US" altLang="zh-CN" dirty="0"/>
              <a:t>Flexible number of candidates per step, covers most possibilities</a:t>
            </a:r>
            <a:endParaRPr lang="zh-CN" altLang="en-US" dirty="0"/>
          </a:p>
        </p:txBody>
      </p:sp>
      <p:pic>
        <p:nvPicPr>
          <p:cNvPr id="2050" name="Picture 2" descr="Top p sampling">
            <a:extLst>
              <a:ext uri="{FF2B5EF4-FFF2-40B4-BE49-F238E27FC236}">
                <a16:creationId xmlns:a16="http://schemas.microsoft.com/office/drawing/2014/main" id="{E9199682-E700-4E46-BB1F-0C255C254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272" y="3044858"/>
            <a:ext cx="8757456" cy="3813142"/>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2C5D651E-7FAD-42CC-9180-FD8DC561DAAD}"/>
              </a:ext>
            </a:extLst>
          </p:cNvPr>
          <p:cNvSpPr>
            <a:spLocks noGrp="1"/>
          </p:cNvSpPr>
          <p:nvPr>
            <p:ph type="sldNum" sz="quarter" idx="12"/>
          </p:nvPr>
        </p:nvSpPr>
        <p:spPr/>
        <p:txBody>
          <a:bodyPr/>
          <a:lstStyle/>
          <a:p>
            <a:fld id="{3F0DB65C-E779-4FF9-988F-48F85A51151F}" type="slidenum">
              <a:rPr lang="zh-CN" altLang="en-US" smtClean="0"/>
              <a:pPr/>
              <a:t>28</a:t>
            </a:fld>
            <a:r>
              <a:rPr lang="en-US" altLang="zh-CN"/>
              <a:t>/37</a:t>
            </a:r>
            <a:endParaRPr lang="zh-CN" altLang="en-US" dirty="0"/>
          </a:p>
        </p:txBody>
      </p:sp>
    </p:spTree>
    <p:extLst>
      <p:ext uri="{BB962C8B-B14F-4D97-AF65-F5344CB8AC3E}">
        <p14:creationId xmlns:p14="http://schemas.microsoft.com/office/powerpoint/2010/main" val="98825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0BD60-58D2-4DBE-9EB0-76A74CEC1353}"/>
              </a:ext>
            </a:extLst>
          </p:cNvPr>
          <p:cNvSpPr>
            <a:spLocks noGrp="1"/>
          </p:cNvSpPr>
          <p:nvPr>
            <p:ph type="title"/>
          </p:nvPr>
        </p:nvSpPr>
        <p:spPr/>
        <p:txBody>
          <a:bodyPr/>
          <a:lstStyle/>
          <a:p>
            <a:r>
              <a:rPr lang="en-US" altLang="zh-CN" dirty="0"/>
              <a:t>Quiz: Sampling methods</a:t>
            </a:r>
            <a:endParaRPr lang="zh-CN" altLang="en-US" dirty="0"/>
          </a:p>
        </p:txBody>
      </p:sp>
      <p:sp>
        <p:nvSpPr>
          <p:cNvPr id="3" name="内容占位符 2">
            <a:extLst>
              <a:ext uri="{FF2B5EF4-FFF2-40B4-BE49-F238E27FC236}">
                <a16:creationId xmlns:a16="http://schemas.microsoft.com/office/drawing/2014/main" id="{2430323D-04D7-4E25-9CB8-798EE8144AF4}"/>
              </a:ext>
            </a:extLst>
          </p:cNvPr>
          <p:cNvSpPr>
            <a:spLocks noGrp="1"/>
          </p:cNvSpPr>
          <p:nvPr>
            <p:ph idx="1"/>
          </p:nvPr>
        </p:nvSpPr>
        <p:spPr/>
        <p:txBody>
          <a:bodyPr>
            <a:normAutofit/>
          </a:bodyPr>
          <a:lstStyle/>
          <a:p>
            <a:r>
              <a:rPr lang="en-US" altLang="zh-CN" dirty="0"/>
              <a:t>P(w| “I eat”) =</a:t>
            </a:r>
          </a:p>
          <a:p>
            <a:endParaRPr lang="en-US" altLang="zh-CN" dirty="0"/>
          </a:p>
          <a:p>
            <a:pPr marL="0" indent="0">
              <a:buNone/>
            </a:pPr>
            <a:endParaRPr lang="en-US" altLang="zh-CN" dirty="0"/>
          </a:p>
          <a:p>
            <a:endParaRPr lang="en-US" altLang="zh-CN" dirty="0"/>
          </a:p>
          <a:p>
            <a:r>
              <a:rPr lang="en-US" altLang="zh-CN" dirty="0"/>
              <a:t>Q1: Which words can be sampled under top-K(K=3) sampling?</a:t>
            </a:r>
          </a:p>
          <a:p>
            <a:pPr lvl="1"/>
            <a:r>
              <a:rPr lang="en-US" altLang="zh-CN" dirty="0">
                <a:solidFill>
                  <a:srgbClr val="FF0000"/>
                </a:solidFill>
              </a:rPr>
              <a:t>Apple, egg, banana</a:t>
            </a:r>
          </a:p>
          <a:p>
            <a:r>
              <a:rPr lang="en-US" altLang="zh-CN" dirty="0"/>
              <a:t>Q2: The minimum p to set if we want “iPhone” to be sampled under Top-p sampling?</a:t>
            </a:r>
          </a:p>
          <a:p>
            <a:pPr lvl="1"/>
            <a:r>
              <a:rPr lang="en-US" altLang="zh-CN" dirty="0">
                <a:solidFill>
                  <a:srgbClr val="FF0000"/>
                </a:solidFill>
              </a:rPr>
              <a:t>0.95</a:t>
            </a:r>
          </a:p>
          <a:p>
            <a:endParaRPr lang="en-US" altLang="zh-CN" dirty="0"/>
          </a:p>
        </p:txBody>
      </p:sp>
      <p:graphicFrame>
        <p:nvGraphicFramePr>
          <p:cNvPr id="4" name="表格 4">
            <a:extLst>
              <a:ext uri="{FF2B5EF4-FFF2-40B4-BE49-F238E27FC236}">
                <a16:creationId xmlns:a16="http://schemas.microsoft.com/office/drawing/2014/main" id="{A501EB78-2165-4A06-B76A-7CCD30B5CB88}"/>
              </a:ext>
            </a:extLst>
          </p:cNvPr>
          <p:cNvGraphicFramePr>
            <a:graphicFrameLocks noGrp="1"/>
          </p:cNvGraphicFramePr>
          <p:nvPr>
            <p:extLst>
              <p:ext uri="{D42A27DB-BD31-4B8C-83A1-F6EECF244321}">
                <p14:modId xmlns:p14="http://schemas.microsoft.com/office/powerpoint/2010/main" val="4156612683"/>
              </p:ext>
            </p:extLst>
          </p:nvPr>
        </p:nvGraphicFramePr>
        <p:xfrm>
          <a:off x="1172196" y="2432115"/>
          <a:ext cx="9847607" cy="914400"/>
        </p:xfrm>
        <a:graphic>
          <a:graphicData uri="http://schemas.openxmlformats.org/drawingml/2006/table">
            <a:tbl>
              <a:tblPr firstRow="1" bandRow="1">
                <a:tableStyleId>{5940675A-B579-460E-94D1-54222C63F5DA}</a:tableStyleId>
              </a:tblPr>
              <a:tblGrid>
                <a:gridCol w="1778394">
                  <a:extLst>
                    <a:ext uri="{9D8B030D-6E8A-4147-A177-3AD203B41FA5}">
                      <a16:colId xmlns:a16="http://schemas.microsoft.com/office/drawing/2014/main" val="1409954164"/>
                    </a:ext>
                  </a:extLst>
                </a:gridCol>
                <a:gridCol w="1035208">
                  <a:extLst>
                    <a:ext uri="{9D8B030D-6E8A-4147-A177-3AD203B41FA5}">
                      <a16:colId xmlns:a16="http://schemas.microsoft.com/office/drawing/2014/main" val="2428506439"/>
                    </a:ext>
                  </a:extLst>
                </a:gridCol>
                <a:gridCol w="1255505">
                  <a:extLst>
                    <a:ext uri="{9D8B030D-6E8A-4147-A177-3AD203B41FA5}">
                      <a16:colId xmlns:a16="http://schemas.microsoft.com/office/drawing/2014/main" val="1021536701"/>
                    </a:ext>
                  </a:extLst>
                </a:gridCol>
                <a:gridCol w="1234911">
                  <a:extLst>
                    <a:ext uri="{9D8B030D-6E8A-4147-A177-3AD203B41FA5}">
                      <a16:colId xmlns:a16="http://schemas.microsoft.com/office/drawing/2014/main" val="847420661"/>
                    </a:ext>
                  </a:extLst>
                </a:gridCol>
                <a:gridCol w="1234912">
                  <a:extLst>
                    <a:ext uri="{9D8B030D-6E8A-4147-A177-3AD203B41FA5}">
                      <a16:colId xmlns:a16="http://schemas.microsoft.com/office/drawing/2014/main" val="47621648"/>
                    </a:ext>
                  </a:extLst>
                </a:gridCol>
                <a:gridCol w="1404594">
                  <a:extLst>
                    <a:ext uri="{9D8B030D-6E8A-4147-A177-3AD203B41FA5}">
                      <a16:colId xmlns:a16="http://schemas.microsoft.com/office/drawing/2014/main" val="1586650832"/>
                    </a:ext>
                  </a:extLst>
                </a:gridCol>
                <a:gridCol w="1904083">
                  <a:extLst>
                    <a:ext uri="{9D8B030D-6E8A-4147-A177-3AD203B41FA5}">
                      <a16:colId xmlns:a16="http://schemas.microsoft.com/office/drawing/2014/main" val="4170523402"/>
                    </a:ext>
                  </a:extLst>
                </a:gridCol>
              </a:tblGrid>
              <a:tr h="410162">
                <a:tc>
                  <a:txBody>
                    <a:bodyPr/>
                    <a:lstStyle/>
                    <a:p>
                      <a:pPr algn="ctr"/>
                      <a:r>
                        <a:rPr lang="en-US" altLang="zh-CN" sz="2400" dirty="0"/>
                        <a:t>Vocabulary</a:t>
                      </a:r>
                      <a:endParaRPr lang="zh-CN" altLang="en-US" sz="2400" dirty="0"/>
                    </a:p>
                  </a:txBody>
                  <a:tcPr/>
                </a:tc>
                <a:tc>
                  <a:txBody>
                    <a:bodyPr/>
                    <a:lstStyle/>
                    <a:p>
                      <a:pPr algn="ctr"/>
                      <a:r>
                        <a:rPr lang="en-US" altLang="zh-CN" sz="2400" dirty="0"/>
                        <a:t>apple</a:t>
                      </a:r>
                      <a:endParaRPr lang="zh-CN" altLang="en-US" sz="2400" dirty="0"/>
                    </a:p>
                  </a:txBody>
                  <a:tcPr/>
                </a:tc>
                <a:tc>
                  <a:txBody>
                    <a:bodyPr/>
                    <a:lstStyle/>
                    <a:p>
                      <a:pPr algn="ctr"/>
                      <a:r>
                        <a:rPr lang="en-US" altLang="zh-CN" sz="2400" dirty="0"/>
                        <a:t>banana</a:t>
                      </a:r>
                      <a:endParaRPr lang="zh-CN" altLang="en-US" sz="2400" dirty="0"/>
                    </a:p>
                  </a:txBody>
                  <a:tcPr/>
                </a:tc>
                <a:tc>
                  <a:txBody>
                    <a:bodyPr/>
                    <a:lstStyle/>
                    <a:p>
                      <a:pPr algn="ctr"/>
                      <a:r>
                        <a:rPr lang="en-US" altLang="zh-CN" sz="2400" dirty="0"/>
                        <a:t>cherry</a:t>
                      </a:r>
                      <a:endParaRPr lang="zh-CN" altLang="en-US" sz="2400" dirty="0"/>
                    </a:p>
                  </a:txBody>
                  <a:tcPr/>
                </a:tc>
                <a:tc>
                  <a:txBody>
                    <a:bodyPr/>
                    <a:lstStyle/>
                    <a:p>
                      <a:pPr algn="ctr"/>
                      <a:r>
                        <a:rPr lang="en-US" altLang="zh-CN" sz="2400" dirty="0"/>
                        <a:t>egg</a:t>
                      </a:r>
                      <a:endParaRPr lang="zh-CN" altLang="en-US" sz="2400" dirty="0"/>
                    </a:p>
                  </a:txBody>
                  <a:tcPr/>
                </a:tc>
                <a:tc>
                  <a:txBody>
                    <a:bodyPr/>
                    <a:lstStyle/>
                    <a:p>
                      <a:pPr algn="ctr"/>
                      <a:r>
                        <a:rPr lang="en-US" altLang="zh-CN" sz="2400" dirty="0"/>
                        <a:t>iPhone</a:t>
                      </a:r>
                      <a:endParaRPr lang="zh-CN" altLang="en-US" sz="2400" dirty="0"/>
                    </a:p>
                  </a:txBody>
                  <a:tcPr/>
                </a:tc>
                <a:tc>
                  <a:txBody>
                    <a:bodyPr/>
                    <a:lstStyle/>
                    <a:p>
                      <a:pPr algn="ctr"/>
                      <a:r>
                        <a:rPr lang="en-US" altLang="zh-CN" sz="2400" dirty="0"/>
                        <a:t>(others)</a:t>
                      </a:r>
                      <a:endParaRPr lang="zh-CN" altLang="en-US" sz="2400" dirty="0"/>
                    </a:p>
                  </a:txBody>
                  <a:tcPr/>
                </a:tc>
                <a:extLst>
                  <a:ext uri="{0D108BD9-81ED-4DB2-BD59-A6C34878D82A}">
                    <a16:rowId xmlns:a16="http://schemas.microsoft.com/office/drawing/2014/main" val="1295045818"/>
                  </a:ext>
                </a:extLst>
              </a:tr>
              <a:tr h="410162">
                <a:tc>
                  <a:txBody>
                    <a:bodyPr/>
                    <a:lstStyle/>
                    <a:p>
                      <a:pPr algn="ctr"/>
                      <a:r>
                        <a:rPr lang="en-US" altLang="zh-CN" sz="2400" dirty="0"/>
                        <a:t>Probability</a:t>
                      </a:r>
                      <a:endParaRPr lang="zh-CN" altLang="en-US" sz="2400" dirty="0"/>
                    </a:p>
                  </a:txBody>
                  <a:tcPr/>
                </a:tc>
                <a:tc>
                  <a:txBody>
                    <a:bodyPr/>
                    <a:lstStyle/>
                    <a:p>
                      <a:pPr algn="ctr"/>
                      <a:r>
                        <a:rPr lang="en-US" altLang="zh-CN" sz="2400" dirty="0"/>
                        <a:t>0.4</a:t>
                      </a:r>
                      <a:endParaRPr lang="zh-CN" altLang="en-US" sz="2400" dirty="0"/>
                    </a:p>
                  </a:txBody>
                  <a:tcPr/>
                </a:tc>
                <a:tc>
                  <a:txBody>
                    <a:bodyPr/>
                    <a:lstStyle/>
                    <a:p>
                      <a:pPr algn="ctr"/>
                      <a:r>
                        <a:rPr lang="en-US" altLang="zh-CN" sz="2400" dirty="0"/>
                        <a:t>0.15</a:t>
                      </a:r>
                      <a:endParaRPr lang="zh-CN" altLang="en-US" sz="2400" dirty="0"/>
                    </a:p>
                  </a:txBody>
                  <a:tcPr/>
                </a:tc>
                <a:tc>
                  <a:txBody>
                    <a:bodyPr/>
                    <a:lstStyle/>
                    <a:p>
                      <a:pPr algn="ctr"/>
                      <a:r>
                        <a:rPr lang="en-US" altLang="zh-CN" sz="2400" dirty="0"/>
                        <a:t>0.1</a:t>
                      </a:r>
                      <a:endParaRPr lang="zh-CN" altLang="en-US" sz="2400" dirty="0"/>
                    </a:p>
                  </a:txBody>
                  <a:tcPr/>
                </a:tc>
                <a:tc>
                  <a:txBody>
                    <a:bodyPr/>
                    <a:lstStyle/>
                    <a:p>
                      <a:pPr algn="ctr"/>
                      <a:r>
                        <a:rPr lang="en-US" altLang="zh-CN" sz="2400" dirty="0"/>
                        <a:t>0.3</a:t>
                      </a:r>
                      <a:endParaRPr lang="zh-CN" altLang="en-US" sz="2400" dirty="0"/>
                    </a:p>
                  </a:txBody>
                  <a:tcPr/>
                </a:tc>
                <a:tc>
                  <a:txBody>
                    <a:bodyPr/>
                    <a:lstStyle/>
                    <a:p>
                      <a:pPr algn="ctr"/>
                      <a:r>
                        <a:rPr lang="en-US" altLang="zh-CN" sz="2400" dirty="0"/>
                        <a:t>0.04</a:t>
                      </a:r>
                      <a:endParaRPr lang="zh-CN" altLang="en-US" sz="2400" dirty="0"/>
                    </a:p>
                  </a:txBody>
                  <a:tcPr/>
                </a:tc>
                <a:tc>
                  <a:txBody>
                    <a:bodyPr/>
                    <a:lstStyle/>
                    <a:p>
                      <a:pPr algn="ctr"/>
                      <a:r>
                        <a:rPr lang="en-US" altLang="zh-CN" sz="2400" dirty="0"/>
                        <a:t>0.01</a:t>
                      </a:r>
                      <a:endParaRPr lang="zh-CN" altLang="en-US" sz="2400" dirty="0"/>
                    </a:p>
                  </a:txBody>
                  <a:tcPr/>
                </a:tc>
                <a:extLst>
                  <a:ext uri="{0D108BD9-81ED-4DB2-BD59-A6C34878D82A}">
                    <a16:rowId xmlns:a16="http://schemas.microsoft.com/office/drawing/2014/main" val="267878618"/>
                  </a:ext>
                </a:extLst>
              </a:tr>
            </a:tbl>
          </a:graphicData>
        </a:graphic>
      </p:graphicFrame>
      <p:sp>
        <p:nvSpPr>
          <p:cNvPr id="5" name="灯片编号占位符 4">
            <a:extLst>
              <a:ext uri="{FF2B5EF4-FFF2-40B4-BE49-F238E27FC236}">
                <a16:creationId xmlns:a16="http://schemas.microsoft.com/office/drawing/2014/main" id="{A615FC58-1200-4E93-BD45-5A17187D7081}"/>
              </a:ext>
            </a:extLst>
          </p:cNvPr>
          <p:cNvSpPr>
            <a:spLocks noGrp="1"/>
          </p:cNvSpPr>
          <p:nvPr>
            <p:ph type="sldNum" sz="quarter" idx="12"/>
          </p:nvPr>
        </p:nvSpPr>
        <p:spPr/>
        <p:txBody>
          <a:bodyPr/>
          <a:lstStyle/>
          <a:p>
            <a:fld id="{3F0DB65C-E779-4FF9-988F-48F85A51151F}" type="slidenum">
              <a:rPr lang="zh-CN" altLang="en-US" smtClean="0"/>
              <a:pPr/>
              <a:t>29</a:t>
            </a:fld>
            <a:r>
              <a:rPr lang="en-US" altLang="zh-CN"/>
              <a:t>/37</a:t>
            </a:r>
            <a:endParaRPr lang="zh-CN" altLang="en-US" dirty="0"/>
          </a:p>
        </p:txBody>
      </p:sp>
    </p:spTree>
    <p:extLst>
      <p:ext uri="{BB962C8B-B14F-4D97-AF65-F5344CB8AC3E}">
        <p14:creationId xmlns:p14="http://schemas.microsoft.com/office/powerpoint/2010/main" val="72611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8D5C0-845C-400F-9BEB-6F26063B4B62}"/>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2D48A4AD-B937-481E-9630-A01A585D5A75}"/>
              </a:ext>
            </a:extLst>
          </p:cNvPr>
          <p:cNvSpPr>
            <a:spLocks noGrp="1"/>
          </p:cNvSpPr>
          <p:nvPr>
            <p:ph idx="1"/>
          </p:nvPr>
        </p:nvSpPr>
        <p:spPr/>
        <p:txBody>
          <a:bodyPr/>
          <a:lstStyle/>
          <a:p>
            <a:r>
              <a:rPr lang="en-US" altLang="zh-CN" dirty="0"/>
              <a:t>Introduction</a:t>
            </a:r>
          </a:p>
          <a:p>
            <a:r>
              <a:rPr lang="en-US" altLang="zh-CN" dirty="0">
                <a:solidFill>
                  <a:schemeClr val="bg1">
                    <a:lumMod val="65000"/>
                  </a:schemeClr>
                </a:solidFill>
              </a:rPr>
              <a:t>Creative Machine Generation</a:t>
            </a:r>
          </a:p>
          <a:p>
            <a:pPr lvl="1"/>
            <a:r>
              <a:rPr lang="en-US" altLang="zh-CN" dirty="0">
                <a:solidFill>
                  <a:schemeClr val="bg1">
                    <a:lumMod val="65000"/>
                  </a:schemeClr>
                </a:solidFill>
              </a:rPr>
              <a:t>Model</a:t>
            </a:r>
          </a:p>
          <a:p>
            <a:pPr lvl="1"/>
            <a:r>
              <a:rPr lang="en-US" altLang="zh-CN" dirty="0">
                <a:solidFill>
                  <a:schemeClr val="bg1">
                    <a:lumMod val="65000"/>
                  </a:schemeClr>
                </a:solidFill>
              </a:rPr>
              <a:t>Decoding Method</a:t>
            </a:r>
          </a:p>
          <a:p>
            <a:r>
              <a:rPr lang="en-US" altLang="zh-CN" dirty="0">
                <a:solidFill>
                  <a:schemeClr val="bg1">
                    <a:lumMod val="65000"/>
                  </a:schemeClr>
                </a:solidFill>
              </a:rPr>
              <a:t>Human-AI Co-Creation</a:t>
            </a:r>
          </a:p>
          <a:p>
            <a:r>
              <a:rPr lang="en-US" altLang="zh-CN" dirty="0">
                <a:solidFill>
                  <a:schemeClr val="bg1">
                    <a:lumMod val="65000"/>
                  </a:schemeClr>
                </a:solidFill>
              </a:rPr>
              <a:t>Conclusion</a:t>
            </a:r>
          </a:p>
          <a:p>
            <a:endParaRPr lang="zh-CN" altLang="en-US" dirty="0"/>
          </a:p>
        </p:txBody>
      </p:sp>
      <p:sp>
        <p:nvSpPr>
          <p:cNvPr id="4" name="灯片编号占位符 3">
            <a:extLst>
              <a:ext uri="{FF2B5EF4-FFF2-40B4-BE49-F238E27FC236}">
                <a16:creationId xmlns:a16="http://schemas.microsoft.com/office/drawing/2014/main" id="{D2B2603E-63F8-4488-80FE-EF3C66057269}"/>
              </a:ext>
            </a:extLst>
          </p:cNvPr>
          <p:cNvSpPr>
            <a:spLocks noGrp="1"/>
          </p:cNvSpPr>
          <p:nvPr>
            <p:ph type="sldNum" sz="quarter" idx="12"/>
          </p:nvPr>
        </p:nvSpPr>
        <p:spPr/>
        <p:txBody>
          <a:bodyPr/>
          <a:lstStyle/>
          <a:p>
            <a:fld id="{3F0DB65C-E779-4FF9-988F-48F85A51151F}" type="slidenum">
              <a:rPr lang="zh-CN" altLang="en-US" smtClean="0"/>
              <a:pPr/>
              <a:t>3</a:t>
            </a:fld>
            <a:r>
              <a:rPr lang="en-US" altLang="zh-CN"/>
              <a:t>/37</a:t>
            </a:r>
            <a:endParaRPr lang="zh-CN" altLang="en-US" dirty="0"/>
          </a:p>
        </p:txBody>
      </p:sp>
    </p:spTree>
    <p:extLst>
      <p:ext uri="{BB962C8B-B14F-4D97-AF65-F5344CB8AC3E}">
        <p14:creationId xmlns:p14="http://schemas.microsoft.com/office/powerpoint/2010/main" val="1622136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8D5C0-845C-400F-9BEB-6F26063B4B62}"/>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2D48A4AD-B937-481E-9630-A01A585D5A75}"/>
              </a:ext>
            </a:extLst>
          </p:cNvPr>
          <p:cNvSpPr>
            <a:spLocks noGrp="1"/>
          </p:cNvSpPr>
          <p:nvPr>
            <p:ph idx="1"/>
          </p:nvPr>
        </p:nvSpPr>
        <p:spPr/>
        <p:txBody>
          <a:bodyPr/>
          <a:lstStyle/>
          <a:p>
            <a:r>
              <a:rPr lang="en-US" altLang="zh-CN" dirty="0">
                <a:solidFill>
                  <a:schemeClr val="bg1">
                    <a:lumMod val="65000"/>
                  </a:schemeClr>
                </a:solidFill>
              </a:rPr>
              <a:t>Introduction</a:t>
            </a:r>
          </a:p>
          <a:p>
            <a:r>
              <a:rPr lang="en-US" altLang="zh-CN" dirty="0">
                <a:solidFill>
                  <a:schemeClr val="bg1">
                    <a:lumMod val="65000"/>
                  </a:schemeClr>
                </a:solidFill>
              </a:rPr>
              <a:t>Creative Machine Generation</a:t>
            </a:r>
          </a:p>
          <a:p>
            <a:pPr lvl="1"/>
            <a:r>
              <a:rPr lang="en-US" altLang="zh-CN" dirty="0">
                <a:solidFill>
                  <a:schemeClr val="bg1">
                    <a:lumMod val="65000"/>
                  </a:schemeClr>
                </a:solidFill>
              </a:rPr>
              <a:t>Model</a:t>
            </a:r>
          </a:p>
          <a:p>
            <a:pPr lvl="1"/>
            <a:r>
              <a:rPr lang="en-US" altLang="zh-CN" dirty="0">
                <a:solidFill>
                  <a:schemeClr val="bg1">
                    <a:lumMod val="65000"/>
                  </a:schemeClr>
                </a:solidFill>
              </a:rPr>
              <a:t>Decoding Method</a:t>
            </a:r>
          </a:p>
          <a:p>
            <a:r>
              <a:rPr lang="en-US" altLang="zh-CN" dirty="0"/>
              <a:t>Human-AI Co-Creation</a:t>
            </a:r>
          </a:p>
          <a:p>
            <a:r>
              <a:rPr lang="en-US" altLang="zh-CN" dirty="0">
                <a:solidFill>
                  <a:schemeClr val="bg1">
                    <a:lumMod val="65000"/>
                  </a:schemeClr>
                </a:solidFill>
              </a:rPr>
              <a:t>Conclusion</a:t>
            </a:r>
          </a:p>
          <a:p>
            <a:endParaRPr lang="zh-CN" altLang="en-US" dirty="0"/>
          </a:p>
        </p:txBody>
      </p:sp>
      <p:sp>
        <p:nvSpPr>
          <p:cNvPr id="4" name="灯片编号占位符 3">
            <a:extLst>
              <a:ext uri="{FF2B5EF4-FFF2-40B4-BE49-F238E27FC236}">
                <a16:creationId xmlns:a16="http://schemas.microsoft.com/office/drawing/2014/main" id="{D9BBD34D-34F0-4C61-87D5-D553FA819ABB}"/>
              </a:ext>
            </a:extLst>
          </p:cNvPr>
          <p:cNvSpPr>
            <a:spLocks noGrp="1"/>
          </p:cNvSpPr>
          <p:nvPr>
            <p:ph type="sldNum" sz="quarter" idx="12"/>
          </p:nvPr>
        </p:nvSpPr>
        <p:spPr/>
        <p:txBody>
          <a:bodyPr/>
          <a:lstStyle/>
          <a:p>
            <a:fld id="{3F0DB65C-E779-4FF9-988F-48F85A51151F}" type="slidenum">
              <a:rPr lang="zh-CN" altLang="en-US" smtClean="0"/>
              <a:pPr/>
              <a:t>30</a:t>
            </a:fld>
            <a:r>
              <a:rPr lang="en-US" altLang="zh-CN"/>
              <a:t>/37</a:t>
            </a:r>
            <a:endParaRPr lang="zh-CN" altLang="en-US" dirty="0"/>
          </a:p>
        </p:txBody>
      </p:sp>
    </p:spTree>
    <p:extLst>
      <p:ext uri="{BB962C8B-B14F-4D97-AF65-F5344CB8AC3E}">
        <p14:creationId xmlns:p14="http://schemas.microsoft.com/office/powerpoint/2010/main" val="159171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A4847-591D-4817-A81D-1C09935EF3A0}"/>
              </a:ext>
            </a:extLst>
          </p:cNvPr>
          <p:cNvSpPr>
            <a:spLocks noGrp="1"/>
          </p:cNvSpPr>
          <p:nvPr>
            <p:ph type="title"/>
          </p:nvPr>
        </p:nvSpPr>
        <p:spPr/>
        <p:txBody>
          <a:bodyPr/>
          <a:lstStyle/>
          <a:p>
            <a:r>
              <a:rPr lang="en-US" altLang="zh-CN" dirty="0"/>
              <a:t>Human in the loop</a:t>
            </a:r>
            <a:endParaRPr lang="zh-CN" altLang="en-US" dirty="0"/>
          </a:p>
        </p:txBody>
      </p:sp>
      <p:sp>
        <p:nvSpPr>
          <p:cNvPr id="3" name="内容占位符 2">
            <a:extLst>
              <a:ext uri="{FF2B5EF4-FFF2-40B4-BE49-F238E27FC236}">
                <a16:creationId xmlns:a16="http://schemas.microsoft.com/office/drawing/2014/main" id="{15868489-6379-4FAE-8160-81C6D48F7943}"/>
              </a:ext>
            </a:extLst>
          </p:cNvPr>
          <p:cNvSpPr>
            <a:spLocks noGrp="1"/>
          </p:cNvSpPr>
          <p:nvPr>
            <p:ph idx="1"/>
          </p:nvPr>
        </p:nvSpPr>
        <p:spPr/>
        <p:txBody>
          <a:bodyPr/>
          <a:lstStyle/>
          <a:p>
            <a:r>
              <a:rPr lang="en-US" altLang="zh-CN" dirty="0"/>
              <a:t>AI-only generation: Sampling from P(document)</a:t>
            </a:r>
          </a:p>
          <a:p>
            <a:endParaRPr lang="en-US" altLang="zh-CN" dirty="0"/>
          </a:p>
          <a:p>
            <a:r>
              <a:rPr lang="en-US" altLang="zh-CN" dirty="0"/>
              <a:t>Direct human intervention: Modification on generated results</a:t>
            </a:r>
          </a:p>
          <a:p>
            <a:pPr lvl="1"/>
            <a:r>
              <a:rPr lang="en-US" altLang="zh-CN" dirty="0"/>
              <a:t>Extend the generation, Fix problems, etc.</a:t>
            </a:r>
          </a:p>
          <a:p>
            <a:pPr lvl="1"/>
            <a:endParaRPr lang="en-US" altLang="zh-CN" dirty="0"/>
          </a:p>
          <a:p>
            <a:r>
              <a:rPr lang="en-US" altLang="zh-CN" b="1" dirty="0"/>
              <a:t>Conditioned generation</a:t>
            </a:r>
            <a:r>
              <a:rPr lang="en-US" altLang="zh-CN" dirty="0"/>
              <a:t>: P(document | human intent)</a:t>
            </a:r>
          </a:p>
          <a:p>
            <a:pPr lvl="1"/>
            <a:r>
              <a:rPr lang="en-US" altLang="zh-CN" dirty="0"/>
              <a:t>Easier to express intent than direct writing</a:t>
            </a:r>
          </a:p>
          <a:p>
            <a:pPr lvl="1"/>
            <a:r>
              <a:rPr lang="en-US" altLang="zh-CN" dirty="0"/>
              <a:t>Guide the machine generation with minimum skill requirement for human</a:t>
            </a:r>
          </a:p>
          <a:p>
            <a:endParaRPr lang="zh-CN" altLang="en-US" dirty="0"/>
          </a:p>
        </p:txBody>
      </p:sp>
      <p:sp>
        <p:nvSpPr>
          <p:cNvPr id="4" name="灯片编号占位符 3">
            <a:extLst>
              <a:ext uri="{FF2B5EF4-FFF2-40B4-BE49-F238E27FC236}">
                <a16:creationId xmlns:a16="http://schemas.microsoft.com/office/drawing/2014/main" id="{0CB2CE9E-6B74-459D-A6CA-4803323AD66C}"/>
              </a:ext>
            </a:extLst>
          </p:cNvPr>
          <p:cNvSpPr>
            <a:spLocks noGrp="1"/>
          </p:cNvSpPr>
          <p:nvPr>
            <p:ph type="sldNum" sz="quarter" idx="12"/>
          </p:nvPr>
        </p:nvSpPr>
        <p:spPr/>
        <p:txBody>
          <a:bodyPr/>
          <a:lstStyle/>
          <a:p>
            <a:fld id="{3F0DB65C-E779-4FF9-988F-48F85A51151F}" type="slidenum">
              <a:rPr lang="zh-CN" altLang="en-US" smtClean="0"/>
              <a:pPr/>
              <a:t>31</a:t>
            </a:fld>
            <a:r>
              <a:rPr lang="en-US" altLang="zh-CN"/>
              <a:t>/37</a:t>
            </a:r>
            <a:endParaRPr lang="zh-CN" altLang="en-US" dirty="0"/>
          </a:p>
        </p:txBody>
      </p:sp>
    </p:spTree>
    <p:extLst>
      <p:ext uri="{BB962C8B-B14F-4D97-AF65-F5344CB8AC3E}">
        <p14:creationId xmlns:p14="http://schemas.microsoft.com/office/powerpoint/2010/main" val="364409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2E43A-7068-4121-B7B9-0468E388AAB2}"/>
              </a:ext>
            </a:extLst>
          </p:cNvPr>
          <p:cNvSpPr>
            <a:spLocks noGrp="1"/>
          </p:cNvSpPr>
          <p:nvPr>
            <p:ph type="title"/>
          </p:nvPr>
        </p:nvSpPr>
        <p:spPr/>
        <p:txBody>
          <a:bodyPr/>
          <a:lstStyle/>
          <a:p>
            <a:r>
              <a:rPr lang="en-US" altLang="zh-CN" dirty="0"/>
              <a:t>Condition: Prompt</a:t>
            </a:r>
            <a:endParaRPr lang="zh-CN" altLang="en-US" dirty="0"/>
          </a:p>
        </p:txBody>
      </p:sp>
      <p:sp>
        <p:nvSpPr>
          <p:cNvPr id="3" name="内容占位符 2">
            <a:extLst>
              <a:ext uri="{FF2B5EF4-FFF2-40B4-BE49-F238E27FC236}">
                <a16:creationId xmlns:a16="http://schemas.microsoft.com/office/drawing/2014/main" id="{2427542B-23FA-4BC8-9D9B-84F6820DFDB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216C518-A8FA-4162-96F2-A21CD216BE55}"/>
              </a:ext>
            </a:extLst>
          </p:cNvPr>
          <p:cNvPicPr>
            <a:picLocks noChangeAspect="1"/>
          </p:cNvPicPr>
          <p:nvPr/>
        </p:nvPicPr>
        <p:blipFill>
          <a:blip r:embed="rId3"/>
          <a:stretch>
            <a:fillRect/>
          </a:stretch>
        </p:blipFill>
        <p:spPr>
          <a:xfrm>
            <a:off x="838200" y="1825625"/>
            <a:ext cx="10631384" cy="4220164"/>
          </a:xfrm>
          <a:prstGeom prst="rect">
            <a:avLst/>
          </a:prstGeom>
        </p:spPr>
      </p:pic>
      <p:pic>
        <p:nvPicPr>
          <p:cNvPr id="7" name="图片 6">
            <a:extLst>
              <a:ext uri="{FF2B5EF4-FFF2-40B4-BE49-F238E27FC236}">
                <a16:creationId xmlns:a16="http://schemas.microsoft.com/office/drawing/2014/main" id="{9C1CE8B2-69B3-40F2-B5D2-E9501B2DF2EE}"/>
              </a:ext>
            </a:extLst>
          </p:cNvPr>
          <p:cNvPicPr>
            <a:picLocks noChangeAspect="1"/>
          </p:cNvPicPr>
          <p:nvPr/>
        </p:nvPicPr>
        <p:blipFill>
          <a:blip r:embed="rId4"/>
          <a:stretch>
            <a:fillRect/>
          </a:stretch>
        </p:blipFill>
        <p:spPr>
          <a:xfrm>
            <a:off x="838200" y="2049494"/>
            <a:ext cx="10640910" cy="3772426"/>
          </a:xfrm>
          <a:prstGeom prst="rect">
            <a:avLst/>
          </a:prstGeom>
        </p:spPr>
      </p:pic>
      <p:sp>
        <p:nvSpPr>
          <p:cNvPr id="4" name="文本框 3">
            <a:extLst>
              <a:ext uri="{FF2B5EF4-FFF2-40B4-BE49-F238E27FC236}">
                <a16:creationId xmlns:a16="http://schemas.microsoft.com/office/drawing/2014/main" id="{58FA732B-EBA6-4B9A-B1CF-86FE05EE7C40}"/>
              </a:ext>
            </a:extLst>
          </p:cNvPr>
          <p:cNvSpPr txBox="1"/>
          <p:nvPr/>
        </p:nvSpPr>
        <p:spPr>
          <a:xfrm>
            <a:off x="1759974" y="6156889"/>
            <a:ext cx="8190271" cy="461665"/>
          </a:xfrm>
          <a:prstGeom prst="rect">
            <a:avLst/>
          </a:prstGeom>
          <a:noFill/>
        </p:spPr>
        <p:txBody>
          <a:bodyPr wrap="square" rtlCol="0">
            <a:spAutoFit/>
          </a:bodyPr>
          <a:lstStyle/>
          <a:p>
            <a:pPr algn="ctr"/>
            <a:r>
              <a:rPr lang="en-US" altLang="zh-CN" sz="2400" dirty="0" err="1"/>
              <a:t>OpenAI</a:t>
            </a:r>
            <a:r>
              <a:rPr lang="en-US" altLang="zh-CN" sz="2400" dirty="0"/>
              <a:t>: Too dangerous to release!</a:t>
            </a:r>
            <a:r>
              <a:rPr lang="zh-CN" altLang="en-US" sz="2400" dirty="0"/>
              <a:t>😱</a:t>
            </a:r>
          </a:p>
        </p:txBody>
      </p:sp>
      <p:sp>
        <p:nvSpPr>
          <p:cNvPr id="6" name="灯片编号占位符 5">
            <a:extLst>
              <a:ext uri="{FF2B5EF4-FFF2-40B4-BE49-F238E27FC236}">
                <a16:creationId xmlns:a16="http://schemas.microsoft.com/office/drawing/2014/main" id="{AE388877-2247-4BF3-9037-850DA3BBC432}"/>
              </a:ext>
            </a:extLst>
          </p:cNvPr>
          <p:cNvSpPr>
            <a:spLocks noGrp="1"/>
          </p:cNvSpPr>
          <p:nvPr>
            <p:ph type="sldNum" sz="quarter" idx="12"/>
          </p:nvPr>
        </p:nvSpPr>
        <p:spPr/>
        <p:txBody>
          <a:bodyPr/>
          <a:lstStyle/>
          <a:p>
            <a:fld id="{3F0DB65C-E779-4FF9-988F-48F85A51151F}" type="slidenum">
              <a:rPr lang="zh-CN" altLang="en-US" smtClean="0"/>
              <a:pPr/>
              <a:t>32</a:t>
            </a:fld>
            <a:r>
              <a:rPr lang="en-US" altLang="zh-CN"/>
              <a:t>/37</a:t>
            </a:r>
            <a:endParaRPr lang="zh-CN" altLang="en-US" dirty="0"/>
          </a:p>
        </p:txBody>
      </p:sp>
    </p:spTree>
    <p:extLst>
      <p:ext uri="{BB962C8B-B14F-4D97-AF65-F5344CB8AC3E}">
        <p14:creationId xmlns:p14="http://schemas.microsoft.com/office/powerpoint/2010/main" val="288674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F356A-3ADD-4A49-9458-0F072A91B35D}"/>
              </a:ext>
            </a:extLst>
          </p:cNvPr>
          <p:cNvSpPr>
            <a:spLocks noGrp="1"/>
          </p:cNvSpPr>
          <p:nvPr>
            <p:ph type="title"/>
          </p:nvPr>
        </p:nvSpPr>
        <p:spPr/>
        <p:txBody>
          <a:bodyPr/>
          <a:lstStyle/>
          <a:p>
            <a:r>
              <a:rPr lang="en-US" altLang="zh-CN" dirty="0"/>
              <a:t>Condition: Topic</a:t>
            </a:r>
            <a:endParaRPr lang="zh-CN" altLang="en-US" dirty="0"/>
          </a:p>
        </p:txBody>
      </p:sp>
      <p:pic>
        <p:nvPicPr>
          <p:cNvPr id="8" name="内容占位符 7">
            <a:extLst>
              <a:ext uri="{FF2B5EF4-FFF2-40B4-BE49-F238E27FC236}">
                <a16:creationId xmlns:a16="http://schemas.microsoft.com/office/drawing/2014/main" id="{38CFBFED-239B-4AA5-B18A-32FDC8AEE1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8072" y="2846613"/>
            <a:ext cx="10715856" cy="3465287"/>
          </a:xfrm>
        </p:spPr>
      </p:pic>
      <p:sp>
        <p:nvSpPr>
          <p:cNvPr id="10" name="文本框 9">
            <a:extLst>
              <a:ext uri="{FF2B5EF4-FFF2-40B4-BE49-F238E27FC236}">
                <a16:creationId xmlns:a16="http://schemas.microsoft.com/office/drawing/2014/main" id="{FE0AD998-1521-41A0-8BD8-27369B4F4570}"/>
              </a:ext>
            </a:extLst>
          </p:cNvPr>
          <p:cNvSpPr txBox="1"/>
          <p:nvPr/>
        </p:nvSpPr>
        <p:spPr>
          <a:xfrm>
            <a:off x="299694" y="6398607"/>
            <a:ext cx="11592612" cy="338554"/>
          </a:xfrm>
          <a:prstGeom prst="rect">
            <a:avLst/>
          </a:prstGeom>
          <a:noFill/>
        </p:spPr>
        <p:txBody>
          <a:bodyPr wrap="square">
            <a:spAutoFit/>
          </a:bodyPr>
          <a:lstStyle/>
          <a:p>
            <a:r>
              <a:rPr lang="en-US" altLang="zh-CN" sz="1600" b="0" i="0" dirty="0">
                <a:solidFill>
                  <a:schemeClr val="bg1">
                    <a:lumMod val="65000"/>
                  </a:schemeClr>
                </a:solidFill>
                <a:effectLst/>
                <a:latin typeface="Arial" panose="020B0604020202020204" pitchFamily="34" charset="0"/>
              </a:rPr>
              <a:t>Chang, Haw-</a:t>
            </a:r>
            <a:r>
              <a:rPr lang="en-US" altLang="zh-CN" sz="1600" b="0" i="0" dirty="0" err="1">
                <a:solidFill>
                  <a:schemeClr val="bg1">
                    <a:lumMod val="65000"/>
                  </a:schemeClr>
                </a:solidFill>
                <a:effectLst/>
                <a:latin typeface="Arial" panose="020B0604020202020204" pitchFamily="34" charset="0"/>
              </a:rPr>
              <a:t>Shiuan</a:t>
            </a:r>
            <a:r>
              <a:rPr lang="en-US" altLang="zh-CN" sz="1600" b="0" i="0" dirty="0">
                <a:solidFill>
                  <a:schemeClr val="bg1">
                    <a:lumMod val="65000"/>
                  </a:schemeClr>
                </a:solidFill>
                <a:effectLst/>
                <a:latin typeface="Arial" panose="020B0604020202020204" pitchFamily="34" charset="0"/>
              </a:rPr>
              <a:t>, et al. "Changing the Mind of Transformers for Topically-Controllable Language Generation.“ EACL 2021</a:t>
            </a:r>
            <a:endParaRPr lang="zh-CN" altLang="en-US" sz="1600" dirty="0">
              <a:solidFill>
                <a:schemeClr val="bg1">
                  <a:lumMod val="65000"/>
                </a:schemeClr>
              </a:solidFill>
            </a:endParaRPr>
          </a:p>
        </p:txBody>
      </p:sp>
      <p:sp>
        <p:nvSpPr>
          <p:cNvPr id="11" name="内容占位符 2">
            <a:extLst>
              <a:ext uri="{FF2B5EF4-FFF2-40B4-BE49-F238E27FC236}">
                <a16:creationId xmlns:a16="http://schemas.microsoft.com/office/drawing/2014/main" id="{4A63A507-B8FB-43D6-AD7F-72AC7E8C7A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Predict possible future topic given input</a:t>
            </a:r>
          </a:p>
          <a:p>
            <a:r>
              <a:rPr lang="en-US" altLang="zh-CN" dirty="0"/>
              <a:t>User chooses topics as additional condition for future generation</a:t>
            </a:r>
            <a:endParaRPr lang="zh-CN" altLang="en-US" dirty="0"/>
          </a:p>
        </p:txBody>
      </p:sp>
      <p:sp>
        <p:nvSpPr>
          <p:cNvPr id="3" name="灯片编号占位符 2">
            <a:extLst>
              <a:ext uri="{FF2B5EF4-FFF2-40B4-BE49-F238E27FC236}">
                <a16:creationId xmlns:a16="http://schemas.microsoft.com/office/drawing/2014/main" id="{585AA006-CBA8-48AB-8A43-6BC8B4769A52}"/>
              </a:ext>
            </a:extLst>
          </p:cNvPr>
          <p:cNvSpPr>
            <a:spLocks noGrp="1"/>
          </p:cNvSpPr>
          <p:nvPr>
            <p:ph type="sldNum" sz="quarter" idx="12"/>
          </p:nvPr>
        </p:nvSpPr>
        <p:spPr/>
        <p:txBody>
          <a:bodyPr/>
          <a:lstStyle/>
          <a:p>
            <a:fld id="{3F0DB65C-E779-4FF9-988F-48F85A51151F}" type="slidenum">
              <a:rPr lang="zh-CN" altLang="en-US" smtClean="0"/>
              <a:pPr/>
              <a:t>33</a:t>
            </a:fld>
            <a:r>
              <a:rPr lang="en-US" altLang="zh-CN"/>
              <a:t>/37</a:t>
            </a:r>
            <a:endParaRPr lang="zh-CN" altLang="en-US" dirty="0"/>
          </a:p>
        </p:txBody>
      </p:sp>
    </p:spTree>
    <p:extLst>
      <p:ext uri="{BB962C8B-B14F-4D97-AF65-F5344CB8AC3E}">
        <p14:creationId xmlns:p14="http://schemas.microsoft.com/office/powerpoint/2010/main" val="369619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8E2652-7793-477F-8082-01F4136F9FD3}"/>
              </a:ext>
            </a:extLst>
          </p:cNvPr>
          <p:cNvSpPr>
            <a:spLocks noGrp="1"/>
          </p:cNvSpPr>
          <p:nvPr>
            <p:ph type="title"/>
          </p:nvPr>
        </p:nvSpPr>
        <p:spPr/>
        <p:txBody>
          <a:bodyPr/>
          <a:lstStyle/>
          <a:p>
            <a:r>
              <a:rPr lang="en-US" altLang="zh-CN" dirty="0"/>
              <a:t>Condition: Conversation</a:t>
            </a:r>
            <a:endParaRPr lang="zh-CN" altLang="en-US" dirty="0"/>
          </a:p>
        </p:txBody>
      </p:sp>
      <p:sp>
        <p:nvSpPr>
          <p:cNvPr id="3" name="内容占位符 2">
            <a:extLst>
              <a:ext uri="{FF2B5EF4-FFF2-40B4-BE49-F238E27FC236}">
                <a16:creationId xmlns:a16="http://schemas.microsoft.com/office/drawing/2014/main" id="{3915D005-EF41-4E6D-8C0B-6BE58A781027}"/>
              </a:ext>
            </a:extLst>
          </p:cNvPr>
          <p:cNvSpPr>
            <a:spLocks noGrp="1"/>
          </p:cNvSpPr>
          <p:nvPr>
            <p:ph idx="1"/>
          </p:nvPr>
        </p:nvSpPr>
        <p:spPr>
          <a:xfrm>
            <a:off x="838200" y="1825625"/>
            <a:ext cx="4384249" cy="4351338"/>
          </a:xfrm>
        </p:spPr>
        <p:txBody>
          <a:bodyPr/>
          <a:lstStyle/>
          <a:p>
            <a:r>
              <a:rPr lang="en-US" altLang="zh-CN" dirty="0"/>
              <a:t>Using pretrained Dialog Model, Meena</a:t>
            </a:r>
          </a:p>
          <a:p>
            <a:r>
              <a:rPr lang="en-US" altLang="zh-CN" dirty="0"/>
              <a:t>Formulate task instruction as dialog-style prompt</a:t>
            </a:r>
          </a:p>
          <a:p>
            <a:r>
              <a:rPr lang="en-US" altLang="zh-CN" dirty="0"/>
              <a:t>Conversations are inherently interactive, so may be better suited for interactive writing than general LMs like GPT-2 </a:t>
            </a:r>
          </a:p>
        </p:txBody>
      </p:sp>
      <p:sp>
        <p:nvSpPr>
          <p:cNvPr id="4" name="文本框 3">
            <a:extLst>
              <a:ext uri="{FF2B5EF4-FFF2-40B4-BE49-F238E27FC236}">
                <a16:creationId xmlns:a16="http://schemas.microsoft.com/office/drawing/2014/main" id="{63CE679F-0694-41CD-862C-E669C9538499}"/>
              </a:ext>
            </a:extLst>
          </p:cNvPr>
          <p:cNvSpPr txBox="1"/>
          <p:nvPr/>
        </p:nvSpPr>
        <p:spPr>
          <a:xfrm>
            <a:off x="299694" y="6398607"/>
            <a:ext cx="11592612" cy="338554"/>
          </a:xfrm>
          <a:prstGeom prst="rect">
            <a:avLst/>
          </a:prstGeom>
          <a:noFill/>
        </p:spPr>
        <p:txBody>
          <a:bodyPr wrap="square">
            <a:spAutoFit/>
          </a:bodyPr>
          <a:lstStyle/>
          <a:p>
            <a:r>
              <a:rPr lang="en-US" altLang="zh-CN" sz="1600" b="0" i="0" dirty="0" err="1">
                <a:solidFill>
                  <a:schemeClr val="bg1">
                    <a:lumMod val="65000"/>
                  </a:schemeClr>
                </a:solidFill>
                <a:effectLst/>
                <a:latin typeface="Arial" panose="020B0604020202020204" pitchFamily="34" charset="0"/>
              </a:rPr>
              <a:t>Coenen</a:t>
            </a:r>
            <a:r>
              <a:rPr lang="en-US" altLang="zh-CN" sz="1600" b="0" i="0" dirty="0">
                <a:solidFill>
                  <a:schemeClr val="bg1">
                    <a:lumMod val="65000"/>
                  </a:schemeClr>
                </a:solidFill>
                <a:effectLst/>
                <a:latin typeface="Arial" panose="020B0604020202020204" pitchFamily="34" charset="0"/>
              </a:rPr>
              <a:t>, Andy, et al. "Wordcraft: a Human-AI Collaborative Editor for Story Writing.“ EACL Workshop 2021</a:t>
            </a:r>
            <a:endParaRPr lang="zh-CN" altLang="en-US" sz="1600" dirty="0">
              <a:solidFill>
                <a:schemeClr val="bg1">
                  <a:lumMod val="65000"/>
                </a:schemeClr>
              </a:solidFill>
            </a:endParaRPr>
          </a:p>
        </p:txBody>
      </p:sp>
      <p:pic>
        <p:nvPicPr>
          <p:cNvPr id="6" name="图片 5">
            <a:extLst>
              <a:ext uri="{FF2B5EF4-FFF2-40B4-BE49-F238E27FC236}">
                <a16:creationId xmlns:a16="http://schemas.microsoft.com/office/drawing/2014/main" id="{332E448A-8C7B-41AD-8B2E-1F894249F172}"/>
              </a:ext>
            </a:extLst>
          </p:cNvPr>
          <p:cNvPicPr>
            <a:picLocks noChangeAspect="1"/>
          </p:cNvPicPr>
          <p:nvPr/>
        </p:nvPicPr>
        <p:blipFill>
          <a:blip r:embed="rId3"/>
          <a:stretch>
            <a:fillRect/>
          </a:stretch>
        </p:blipFill>
        <p:spPr>
          <a:xfrm>
            <a:off x="5484751" y="1985250"/>
            <a:ext cx="6030167" cy="3886742"/>
          </a:xfrm>
          <a:prstGeom prst="rect">
            <a:avLst/>
          </a:prstGeom>
        </p:spPr>
      </p:pic>
      <p:sp>
        <p:nvSpPr>
          <p:cNvPr id="5" name="灯片编号占位符 4">
            <a:extLst>
              <a:ext uri="{FF2B5EF4-FFF2-40B4-BE49-F238E27FC236}">
                <a16:creationId xmlns:a16="http://schemas.microsoft.com/office/drawing/2014/main" id="{CBB70D3A-E225-49BA-A701-2ECC4B3DC3FE}"/>
              </a:ext>
            </a:extLst>
          </p:cNvPr>
          <p:cNvSpPr>
            <a:spLocks noGrp="1"/>
          </p:cNvSpPr>
          <p:nvPr>
            <p:ph type="sldNum" sz="quarter" idx="12"/>
          </p:nvPr>
        </p:nvSpPr>
        <p:spPr/>
        <p:txBody>
          <a:bodyPr/>
          <a:lstStyle/>
          <a:p>
            <a:fld id="{3F0DB65C-E779-4FF9-988F-48F85A51151F}" type="slidenum">
              <a:rPr lang="zh-CN" altLang="en-US" smtClean="0"/>
              <a:pPr/>
              <a:t>34</a:t>
            </a:fld>
            <a:r>
              <a:rPr lang="en-US" altLang="zh-CN"/>
              <a:t>/37</a:t>
            </a:r>
            <a:endParaRPr lang="zh-CN" altLang="en-US" dirty="0"/>
          </a:p>
        </p:txBody>
      </p:sp>
    </p:spTree>
    <p:extLst>
      <p:ext uri="{BB962C8B-B14F-4D97-AF65-F5344CB8AC3E}">
        <p14:creationId xmlns:p14="http://schemas.microsoft.com/office/powerpoint/2010/main" val="176039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E3144-F7A6-4778-8F6D-7ECD0D675B10}"/>
              </a:ext>
            </a:extLst>
          </p:cNvPr>
          <p:cNvSpPr>
            <a:spLocks noGrp="1"/>
          </p:cNvSpPr>
          <p:nvPr>
            <p:ph type="title"/>
          </p:nvPr>
        </p:nvSpPr>
        <p:spPr/>
        <p:txBody>
          <a:bodyPr/>
          <a:lstStyle/>
          <a:p>
            <a:r>
              <a:rPr lang="en-US" altLang="zh-CN" dirty="0"/>
              <a:t>Condition: Theme &amp; Description</a:t>
            </a:r>
            <a:endParaRPr lang="zh-CN" altLang="en-US" dirty="0"/>
          </a:p>
        </p:txBody>
      </p:sp>
      <p:pic>
        <p:nvPicPr>
          <p:cNvPr id="5" name="内容占位符 4">
            <a:extLst>
              <a:ext uri="{FF2B5EF4-FFF2-40B4-BE49-F238E27FC236}">
                <a16:creationId xmlns:a16="http://schemas.microsoft.com/office/drawing/2014/main" id="{39C4FEE6-2F32-4B05-AEFD-1F55699CFB6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929"/>
          <a:stretch/>
        </p:blipFill>
        <p:spPr>
          <a:xfrm>
            <a:off x="292231" y="1324704"/>
            <a:ext cx="4633729" cy="5003182"/>
          </a:xfrm>
        </p:spPr>
      </p:pic>
      <p:pic>
        <p:nvPicPr>
          <p:cNvPr id="7" name="图片 6">
            <a:extLst>
              <a:ext uri="{FF2B5EF4-FFF2-40B4-BE49-F238E27FC236}">
                <a16:creationId xmlns:a16="http://schemas.microsoft.com/office/drawing/2014/main" id="{F6D26D65-AF6C-4A71-AF53-3A3D7A56F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68" y="1690688"/>
            <a:ext cx="6772275" cy="4514850"/>
          </a:xfrm>
          <a:prstGeom prst="rect">
            <a:avLst/>
          </a:prstGeom>
        </p:spPr>
      </p:pic>
      <p:sp>
        <p:nvSpPr>
          <p:cNvPr id="8" name="文本框 7">
            <a:extLst>
              <a:ext uri="{FF2B5EF4-FFF2-40B4-BE49-F238E27FC236}">
                <a16:creationId xmlns:a16="http://schemas.microsoft.com/office/drawing/2014/main" id="{0F711028-4FE0-4C30-B9AE-5B2943AF9A26}"/>
              </a:ext>
            </a:extLst>
          </p:cNvPr>
          <p:cNvSpPr txBox="1"/>
          <p:nvPr/>
        </p:nvSpPr>
        <p:spPr>
          <a:xfrm>
            <a:off x="299694" y="6398607"/>
            <a:ext cx="11592612" cy="338554"/>
          </a:xfrm>
          <a:prstGeom prst="rect">
            <a:avLst/>
          </a:prstGeom>
          <a:noFill/>
        </p:spPr>
        <p:txBody>
          <a:bodyPr wrap="square">
            <a:spAutoFit/>
          </a:bodyPr>
          <a:lstStyle/>
          <a:p>
            <a:r>
              <a:rPr lang="en-US" altLang="zh-CN" sz="1600" b="0" i="0" dirty="0">
                <a:solidFill>
                  <a:schemeClr val="bg1">
                    <a:lumMod val="65000"/>
                  </a:schemeClr>
                </a:solidFill>
                <a:effectLst/>
                <a:latin typeface="Arial" panose="020B0604020202020204" pitchFamily="34" charset="0"/>
              </a:rPr>
              <a:t>"</a:t>
            </a:r>
            <a:r>
              <a:rPr lang="en-US" altLang="zh-CN" sz="1600" b="0" i="0" dirty="0" err="1">
                <a:solidFill>
                  <a:schemeClr val="bg1">
                    <a:lumMod val="65000"/>
                  </a:schemeClr>
                </a:solidFill>
                <a:effectLst/>
                <a:latin typeface="Arial" panose="020B0604020202020204" pitchFamily="34" charset="0"/>
              </a:rPr>
              <a:t>NoWoC</a:t>
            </a:r>
            <a:r>
              <a:rPr lang="en-US" altLang="zh-CN" sz="1600" b="0" i="0" dirty="0">
                <a:solidFill>
                  <a:schemeClr val="bg1">
                    <a:lumMod val="65000"/>
                  </a:schemeClr>
                </a:solidFill>
                <a:effectLst/>
                <a:latin typeface="Arial" panose="020B0604020202020204" pitchFamily="34" charset="0"/>
              </a:rPr>
              <a:t>: A Human-AI Collaborative Novel World Creator.“ Submitted to IJCAI2022 Art &amp; Creativity Track</a:t>
            </a:r>
            <a:endParaRPr lang="zh-CN" altLang="en-US" sz="1600" dirty="0">
              <a:solidFill>
                <a:schemeClr val="bg1">
                  <a:lumMod val="65000"/>
                </a:schemeClr>
              </a:solidFill>
            </a:endParaRPr>
          </a:p>
        </p:txBody>
      </p:sp>
      <p:sp>
        <p:nvSpPr>
          <p:cNvPr id="3" name="灯片编号占位符 2">
            <a:extLst>
              <a:ext uri="{FF2B5EF4-FFF2-40B4-BE49-F238E27FC236}">
                <a16:creationId xmlns:a16="http://schemas.microsoft.com/office/drawing/2014/main" id="{6F0F5D1F-578C-48CA-85F9-5EB050D565EF}"/>
              </a:ext>
            </a:extLst>
          </p:cNvPr>
          <p:cNvSpPr>
            <a:spLocks noGrp="1"/>
          </p:cNvSpPr>
          <p:nvPr>
            <p:ph type="sldNum" sz="quarter" idx="12"/>
          </p:nvPr>
        </p:nvSpPr>
        <p:spPr/>
        <p:txBody>
          <a:bodyPr/>
          <a:lstStyle/>
          <a:p>
            <a:fld id="{3F0DB65C-E779-4FF9-988F-48F85A51151F}" type="slidenum">
              <a:rPr lang="zh-CN" altLang="en-US" smtClean="0"/>
              <a:pPr/>
              <a:t>35</a:t>
            </a:fld>
            <a:r>
              <a:rPr lang="en-US" altLang="zh-CN"/>
              <a:t>/37</a:t>
            </a:r>
            <a:endParaRPr lang="zh-CN" altLang="en-US" dirty="0"/>
          </a:p>
        </p:txBody>
      </p:sp>
    </p:spTree>
    <p:extLst>
      <p:ext uri="{BB962C8B-B14F-4D97-AF65-F5344CB8AC3E}">
        <p14:creationId xmlns:p14="http://schemas.microsoft.com/office/powerpoint/2010/main" val="241797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8D5C0-845C-400F-9BEB-6F26063B4B62}"/>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2D48A4AD-B937-481E-9630-A01A585D5A75}"/>
              </a:ext>
            </a:extLst>
          </p:cNvPr>
          <p:cNvSpPr>
            <a:spLocks noGrp="1"/>
          </p:cNvSpPr>
          <p:nvPr>
            <p:ph idx="1"/>
          </p:nvPr>
        </p:nvSpPr>
        <p:spPr/>
        <p:txBody>
          <a:bodyPr/>
          <a:lstStyle/>
          <a:p>
            <a:r>
              <a:rPr lang="en-US" altLang="zh-CN" dirty="0">
                <a:solidFill>
                  <a:schemeClr val="bg1">
                    <a:lumMod val="65000"/>
                  </a:schemeClr>
                </a:solidFill>
              </a:rPr>
              <a:t>Introduction</a:t>
            </a:r>
          </a:p>
          <a:p>
            <a:r>
              <a:rPr lang="en-US" altLang="zh-CN" dirty="0">
                <a:solidFill>
                  <a:schemeClr val="bg1">
                    <a:lumMod val="65000"/>
                  </a:schemeClr>
                </a:solidFill>
              </a:rPr>
              <a:t>Creative Machine Generation</a:t>
            </a:r>
          </a:p>
          <a:p>
            <a:pPr lvl="1"/>
            <a:r>
              <a:rPr lang="en-US" altLang="zh-CN" dirty="0">
                <a:solidFill>
                  <a:schemeClr val="bg1">
                    <a:lumMod val="65000"/>
                  </a:schemeClr>
                </a:solidFill>
              </a:rPr>
              <a:t>Model</a:t>
            </a:r>
          </a:p>
          <a:p>
            <a:pPr lvl="1"/>
            <a:r>
              <a:rPr lang="en-US" altLang="zh-CN" dirty="0">
                <a:solidFill>
                  <a:schemeClr val="bg1">
                    <a:lumMod val="65000"/>
                  </a:schemeClr>
                </a:solidFill>
              </a:rPr>
              <a:t>Decoding Method</a:t>
            </a:r>
          </a:p>
          <a:p>
            <a:r>
              <a:rPr lang="en-US" altLang="zh-CN" dirty="0">
                <a:solidFill>
                  <a:schemeClr val="bg1">
                    <a:lumMod val="65000"/>
                  </a:schemeClr>
                </a:solidFill>
              </a:rPr>
              <a:t>Human-AI Co-Creation</a:t>
            </a:r>
          </a:p>
          <a:p>
            <a:r>
              <a:rPr lang="en-US" altLang="zh-CN" dirty="0"/>
              <a:t>Conclusion</a:t>
            </a:r>
          </a:p>
          <a:p>
            <a:endParaRPr lang="zh-CN" altLang="en-US" dirty="0"/>
          </a:p>
        </p:txBody>
      </p:sp>
      <p:sp>
        <p:nvSpPr>
          <p:cNvPr id="4" name="灯片编号占位符 3">
            <a:extLst>
              <a:ext uri="{FF2B5EF4-FFF2-40B4-BE49-F238E27FC236}">
                <a16:creationId xmlns:a16="http://schemas.microsoft.com/office/drawing/2014/main" id="{49E47E6E-ACE6-4750-A683-D26B108EBAD9}"/>
              </a:ext>
            </a:extLst>
          </p:cNvPr>
          <p:cNvSpPr>
            <a:spLocks noGrp="1"/>
          </p:cNvSpPr>
          <p:nvPr>
            <p:ph type="sldNum" sz="quarter" idx="12"/>
          </p:nvPr>
        </p:nvSpPr>
        <p:spPr/>
        <p:txBody>
          <a:bodyPr/>
          <a:lstStyle/>
          <a:p>
            <a:fld id="{3F0DB65C-E779-4FF9-988F-48F85A51151F}" type="slidenum">
              <a:rPr lang="zh-CN" altLang="en-US" smtClean="0"/>
              <a:pPr/>
              <a:t>36</a:t>
            </a:fld>
            <a:r>
              <a:rPr lang="en-US" altLang="zh-CN"/>
              <a:t>/37</a:t>
            </a:r>
            <a:endParaRPr lang="zh-CN" altLang="en-US" dirty="0"/>
          </a:p>
        </p:txBody>
      </p:sp>
    </p:spTree>
    <p:extLst>
      <p:ext uri="{BB962C8B-B14F-4D97-AF65-F5344CB8AC3E}">
        <p14:creationId xmlns:p14="http://schemas.microsoft.com/office/powerpoint/2010/main" val="3228002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A4847-591D-4817-A81D-1C09935EF3A0}"/>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15868489-6379-4FAE-8160-81C6D48F7943}"/>
              </a:ext>
            </a:extLst>
          </p:cNvPr>
          <p:cNvSpPr>
            <a:spLocks noGrp="1"/>
          </p:cNvSpPr>
          <p:nvPr>
            <p:ph idx="1"/>
          </p:nvPr>
        </p:nvSpPr>
        <p:spPr/>
        <p:txBody>
          <a:bodyPr/>
          <a:lstStyle/>
          <a:p>
            <a:r>
              <a:rPr lang="en-US" altLang="zh-CN" dirty="0"/>
              <a:t>Recent AI has shown impressive potential for creative applications</a:t>
            </a:r>
          </a:p>
          <a:p>
            <a:pPr lvl="1"/>
            <a:r>
              <a:rPr lang="en-US" altLang="zh-CN" dirty="0"/>
              <a:t>Achieved mainly by smart </a:t>
            </a:r>
            <a:r>
              <a:rPr lang="en-US" altLang="zh-CN" b="1" dirty="0"/>
              <a:t>sampling</a:t>
            </a:r>
          </a:p>
          <a:p>
            <a:endParaRPr lang="en-US" altLang="zh-CN" dirty="0"/>
          </a:p>
          <a:p>
            <a:r>
              <a:rPr lang="en-US" altLang="zh-CN" dirty="0"/>
              <a:t>However, the value of AI art/creativity alone can be limited</a:t>
            </a:r>
          </a:p>
          <a:p>
            <a:pPr lvl="1"/>
            <a:r>
              <a:rPr lang="en-US" altLang="zh-CN" dirty="0"/>
              <a:t>Can produce good </a:t>
            </a:r>
            <a:r>
              <a:rPr lang="en-US" altLang="zh-CN" b="1" dirty="0"/>
              <a:t>content,</a:t>
            </a:r>
            <a:r>
              <a:rPr lang="en-US" altLang="zh-CN" dirty="0"/>
              <a:t> but may lack </a:t>
            </a:r>
            <a:r>
              <a:rPr lang="en-US" altLang="zh-CN" b="1" dirty="0"/>
              <a:t>“meaning” behind the creation</a:t>
            </a:r>
          </a:p>
          <a:p>
            <a:pPr lvl="1"/>
            <a:r>
              <a:rPr lang="en-US" altLang="zh-CN" dirty="0"/>
              <a:t>Lacking in human perspectives for audience to </a:t>
            </a:r>
            <a:r>
              <a:rPr lang="en-US" altLang="zh-CN" b="1" dirty="0"/>
              <a:t>appreciate after creation</a:t>
            </a:r>
          </a:p>
          <a:p>
            <a:endParaRPr lang="en-US" altLang="zh-CN" dirty="0"/>
          </a:p>
          <a:p>
            <a:r>
              <a:rPr lang="en-US" altLang="zh-CN" dirty="0"/>
              <a:t>Human-AI Co-Creation is a promising direction</a:t>
            </a:r>
          </a:p>
          <a:p>
            <a:pPr lvl="1"/>
            <a:r>
              <a:rPr lang="en-US" altLang="zh-CN" dirty="0"/>
              <a:t>Injecting human thoughts in generation </a:t>
            </a:r>
            <a:r>
              <a:rPr lang="en-US" altLang="zh-CN" b="1" dirty="0"/>
              <a:t>condition</a:t>
            </a:r>
            <a:r>
              <a:rPr lang="en-US" altLang="zh-CN" dirty="0"/>
              <a:t> to guide AI</a:t>
            </a:r>
            <a:endParaRPr lang="zh-CN" altLang="en-US" dirty="0"/>
          </a:p>
        </p:txBody>
      </p:sp>
      <p:sp>
        <p:nvSpPr>
          <p:cNvPr id="4" name="灯片编号占位符 3">
            <a:extLst>
              <a:ext uri="{FF2B5EF4-FFF2-40B4-BE49-F238E27FC236}">
                <a16:creationId xmlns:a16="http://schemas.microsoft.com/office/drawing/2014/main" id="{59F16D0F-69AE-4624-AC4B-FBBFE2E97AF1}"/>
              </a:ext>
            </a:extLst>
          </p:cNvPr>
          <p:cNvSpPr>
            <a:spLocks noGrp="1"/>
          </p:cNvSpPr>
          <p:nvPr>
            <p:ph type="sldNum" sz="quarter" idx="12"/>
          </p:nvPr>
        </p:nvSpPr>
        <p:spPr/>
        <p:txBody>
          <a:bodyPr/>
          <a:lstStyle/>
          <a:p>
            <a:fld id="{3F0DB65C-E779-4FF9-988F-48F85A51151F}" type="slidenum">
              <a:rPr lang="zh-CN" altLang="en-US" smtClean="0"/>
              <a:pPr/>
              <a:t>37</a:t>
            </a:fld>
            <a:r>
              <a:rPr lang="en-US" altLang="zh-CN"/>
              <a:t>/37</a:t>
            </a:r>
            <a:endParaRPr lang="zh-CN" altLang="en-US" dirty="0"/>
          </a:p>
        </p:txBody>
      </p:sp>
    </p:spTree>
    <p:extLst>
      <p:ext uri="{BB962C8B-B14F-4D97-AF65-F5344CB8AC3E}">
        <p14:creationId xmlns:p14="http://schemas.microsoft.com/office/powerpoint/2010/main" val="2559050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ED4A49-1CD2-4057-B42E-A02C8C39F0C7}"/>
              </a:ext>
            </a:extLst>
          </p:cNvPr>
          <p:cNvSpPr>
            <a:spLocks noGrp="1"/>
          </p:cNvSpPr>
          <p:nvPr>
            <p:ph type="title"/>
          </p:nvPr>
        </p:nvSpPr>
        <p:spPr/>
        <p:txBody>
          <a:bodyPr/>
          <a:lstStyle/>
          <a:p>
            <a:r>
              <a:rPr lang="en-US" altLang="zh-CN" dirty="0"/>
              <a:t>Condition: Intent</a:t>
            </a:r>
            <a:endParaRPr lang="zh-CN" altLang="en-US" dirty="0"/>
          </a:p>
        </p:txBody>
      </p:sp>
      <p:pic>
        <p:nvPicPr>
          <p:cNvPr id="6" name="内容占位符 5">
            <a:extLst>
              <a:ext uri="{FF2B5EF4-FFF2-40B4-BE49-F238E27FC236}">
                <a16:creationId xmlns:a16="http://schemas.microsoft.com/office/drawing/2014/main" id="{13D2EA33-4E42-4321-8156-8F092AF921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8548" y="310528"/>
            <a:ext cx="5673758" cy="5977257"/>
          </a:xfrm>
        </p:spPr>
      </p:pic>
      <p:sp>
        <p:nvSpPr>
          <p:cNvPr id="7" name="文本框 6">
            <a:extLst>
              <a:ext uri="{FF2B5EF4-FFF2-40B4-BE49-F238E27FC236}">
                <a16:creationId xmlns:a16="http://schemas.microsoft.com/office/drawing/2014/main" id="{6694C924-A913-46A0-8F20-324F2DAFE510}"/>
              </a:ext>
            </a:extLst>
          </p:cNvPr>
          <p:cNvSpPr txBox="1"/>
          <p:nvPr/>
        </p:nvSpPr>
        <p:spPr>
          <a:xfrm>
            <a:off x="299694" y="6398607"/>
            <a:ext cx="11592612" cy="338554"/>
          </a:xfrm>
          <a:prstGeom prst="rect">
            <a:avLst/>
          </a:prstGeom>
          <a:noFill/>
        </p:spPr>
        <p:txBody>
          <a:bodyPr wrap="square">
            <a:spAutoFit/>
          </a:bodyPr>
          <a:lstStyle/>
          <a:p>
            <a:r>
              <a:rPr lang="en-US" altLang="zh-CN" sz="1600" b="0" i="0" dirty="0">
                <a:solidFill>
                  <a:schemeClr val="bg1">
                    <a:lumMod val="65000"/>
                  </a:schemeClr>
                </a:solidFill>
                <a:effectLst/>
                <a:latin typeface="Arial" panose="020B0604020202020204" pitchFamily="34" charset="0"/>
              </a:rPr>
              <a:t>Sun, </a:t>
            </a:r>
            <a:r>
              <a:rPr lang="en-US" altLang="zh-CN" sz="1600" b="0" i="0" dirty="0" err="1">
                <a:solidFill>
                  <a:schemeClr val="bg1">
                    <a:lumMod val="65000"/>
                  </a:schemeClr>
                </a:solidFill>
                <a:effectLst/>
                <a:latin typeface="Arial" panose="020B0604020202020204" pitchFamily="34" charset="0"/>
              </a:rPr>
              <a:t>Simeng</a:t>
            </a:r>
            <a:r>
              <a:rPr lang="en-US" altLang="zh-CN" sz="1600" b="0" i="0" dirty="0">
                <a:solidFill>
                  <a:schemeClr val="bg1">
                    <a:lumMod val="65000"/>
                  </a:schemeClr>
                </a:solidFill>
                <a:effectLst/>
                <a:latin typeface="Arial" panose="020B0604020202020204" pitchFamily="34" charset="0"/>
              </a:rPr>
              <a:t>, et al. "IGA: An Intent-Guided Authoring Assistant.” EMNLP 2021</a:t>
            </a:r>
            <a:endParaRPr lang="zh-CN" altLang="en-US" sz="1600" dirty="0">
              <a:solidFill>
                <a:schemeClr val="bg1">
                  <a:lumMod val="65000"/>
                </a:schemeClr>
              </a:solidFill>
            </a:endParaRPr>
          </a:p>
        </p:txBody>
      </p:sp>
      <p:sp>
        <p:nvSpPr>
          <p:cNvPr id="8" name="内容占位符 2">
            <a:extLst>
              <a:ext uri="{FF2B5EF4-FFF2-40B4-BE49-F238E27FC236}">
                <a16:creationId xmlns:a16="http://schemas.microsoft.com/office/drawing/2014/main" id="{B726EC6D-AE36-43E6-9808-8F7C196EE2D4}"/>
              </a:ext>
            </a:extLst>
          </p:cNvPr>
          <p:cNvSpPr txBox="1">
            <a:spLocks/>
          </p:cNvSpPr>
          <p:nvPr/>
        </p:nvSpPr>
        <p:spPr>
          <a:xfrm>
            <a:off x="838200" y="1825625"/>
            <a:ext cx="53803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Pre-defined intent types</a:t>
            </a:r>
          </a:p>
          <a:p>
            <a:pPr lvl="1"/>
            <a:r>
              <a:rPr lang="en-US" altLang="zh-CN" dirty="0"/>
              <a:t>Supervised learning from several existing datasets matching the intent</a:t>
            </a:r>
          </a:p>
          <a:p>
            <a:r>
              <a:rPr lang="en-US" altLang="zh-CN" dirty="0"/>
              <a:t>Specify keywords to appear</a:t>
            </a:r>
          </a:p>
          <a:p>
            <a:r>
              <a:rPr lang="en-US" altLang="zh-CN" dirty="0"/>
              <a:t>Using Infilling LM</a:t>
            </a:r>
          </a:p>
          <a:p>
            <a:pPr lvl="1"/>
            <a:r>
              <a:rPr lang="en-US" altLang="zh-CN" dirty="0"/>
              <a:t>Preserve keyword in the middle</a:t>
            </a:r>
          </a:p>
          <a:p>
            <a:pPr lvl="1"/>
            <a:r>
              <a:rPr lang="en-US" altLang="zh-CN" dirty="0"/>
              <a:t>In: &lt;mask&gt; </a:t>
            </a:r>
            <a:r>
              <a:rPr lang="en-US" altLang="zh-CN" dirty="0">
                <a:solidFill>
                  <a:srgbClr val="FF0000"/>
                </a:solidFill>
              </a:rPr>
              <a:t>exam</a:t>
            </a:r>
            <a:r>
              <a:rPr lang="en-US" altLang="zh-CN" dirty="0"/>
              <a:t> &lt;mask&gt;</a:t>
            </a:r>
          </a:p>
          <a:p>
            <a:pPr lvl="1"/>
            <a:r>
              <a:rPr lang="en-US" altLang="zh-CN" dirty="0"/>
              <a:t>Out: but still took the </a:t>
            </a:r>
            <a:r>
              <a:rPr lang="en-US" altLang="zh-CN" dirty="0">
                <a:solidFill>
                  <a:srgbClr val="FF0000"/>
                </a:solidFill>
              </a:rPr>
              <a:t>exam</a:t>
            </a:r>
            <a:r>
              <a:rPr lang="en-US" altLang="zh-CN" dirty="0"/>
              <a:t> and had it done.</a:t>
            </a:r>
            <a:endParaRPr lang="zh-CN" altLang="en-US" dirty="0"/>
          </a:p>
        </p:txBody>
      </p:sp>
      <p:sp>
        <p:nvSpPr>
          <p:cNvPr id="3" name="灯片编号占位符 2">
            <a:extLst>
              <a:ext uri="{FF2B5EF4-FFF2-40B4-BE49-F238E27FC236}">
                <a16:creationId xmlns:a16="http://schemas.microsoft.com/office/drawing/2014/main" id="{165E7FA3-5A03-44B2-AA0D-B27CBCBECB51}"/>
              </a:ext>
            </a:extLst>
          </p:cNvPr>
          <p:cNvSpPr>
            <a:spLocks noGrp="1"/>
          </p:cNvSpPr>
          <p:nvPr>
            <p:ph type="sldNum" sz="quarter" idx="12"/>
          </p:nvPr>
        </p:nvSpPr>
        <p:spPr/>
        <p:txBody>
          <a:bodyPr/>
          <a:lstStyle/>
          <a:p>
            <a:fld id="{3F0DB65C-E779-4FF9-988F-48F85A51151F}" type="slidenum">
              <a:rPr lang="zh-CN" altLang="en-US" smtClean="0"/>
              <a:pPr/>
              <a:t>38</a:t>
            </a:fld>
            <a:r>
              <a:rPr lang="en-US" altLang="zh-CN"/>
              <a:t>/37</a:t>
            </a:r>
            <a:endParaRPr lang="zh-CN" altLang="en-US" dirty="0"/>
          </a:p>
        </p:txBody>
      </p:sp>
    </p:spTree>
    <p:extLst>
      <p:ext uri="{BB962C8B-B14F-4D97-AF65-F5344CB8AC3E}">
        <p14:creationId xmlns:p14="http://schemas.microsoft.com/office/powerpoint/2010/main" val="56628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DED7D-957B-42E9-B2CE-CE206B464873}"/>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B0F2CD9E-4E79-4F5E-A410-94833659DC7E}"/>
              </a:ext>
            </a:extLst>
          </p:cNvPr>
          <p:cNvSpPr>
            <a:spLocks noGrp="1"/>
          </p:cNvSpPr>
          <p:nvPr>
            <p:ph idx="1"/>
          </p:nvPr>
        </p:nvSpPr>
        <p:spPr/>
        <p:txBody>
          <a:bodyPr/>
          <a:lstStyle/>
          <a:p>
            <a:r>
              <a:rPr lang="en-US" altLang="zh-CN" dirty="0"/>
              <a:t>Art reviews of Monet</a:t>
            </a:r>
          </a:p>
          <a:p>
            <a:r>
              <a:rPr lang="en-US" altLang="zh-CN" dirty="0"/>
              <a:t>Monkey Artist</a:t>
            </a:r>
          </a:p>
          <a:p>
            <a:r>
              <a:rPr lang="en-US" altLang="zh-CN" dirty="0"/>
              <a:t>AI Creativity</a:t>
            </a:r>
          </a:p>
          <a:p>
            <a:endParaRPr lang="zh-CN" altLang="en-US" dirty="0"/>
          </a:p>
        </p:txBody>
      </p:sp>
      <p:pic>
        <p:nvPicPr>
          <p:cNvPr id="1028" name="Picture 4" descr="Monkey Artist by Chris Thomas - Masterpiece Online">
            <a:extLst>
              <a:ext uri="{FF2B5EF4-FFF2-40B4-BE49-F238E27FC236}">
                <a16:creationId xmlns:a16="http://schemas.microsoft.com/office/drawing/2014/main" id="{C472375D-262A-47C0-9D91-60D213FD3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587" y="1695854"/>
            <a:ext cx="4460041" cy="461604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697320DE-506C-40B9-9A40-F90B4242994E}"/>
              </a:ext>
            </a:extLst>
          </p:cNvPr>
          <p:cNvCxnSpPr>
            <a:cxnSpLocks/>
          </p:cNvCxnSpPr>
          <p:nvPr/>
        </p:nvCxnSpPr>
        <p:spPr>
          <a:xfrm flipH="1">
            <a:off x="1099226" y="2052536"/>
            <a:ext cx="325646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98768B50-E425-4F6F-918A-C1CC792B419B}"/>
              </a:ext>
            </a:extLst>
          </p:cNvPr>
          <p:cNvCxnSpPr>
            <a:cxnSpLocks/>
          </p:cNvCxnSpPr>
          <p:nvPr/>
        </p:nvCxnSpPr>
        <p:spPr>
          <a:xfrm flipH="1">
            <a:off x="1099226" y="2608058"/>
            <a:ext cx="2253574" cy="0"/>
          </a:xfrm>
          <a:prstGeom prst="line">
            <a:avLst/>
          </a:prstGeom>
          <a:ln w="38100"/>
        </p:spPr>
        <p:style>
          <a:lnRef idx="1">
            <a:schemeClr val="dk1"/>
          </a:lnRef>
          <a:fillRef idx="0">
            <a:schemeClr val="dk1"/>
          </a:fillRef>
          <a:effectRef idx="0">
            <a:schemeClr val="dk1"/>
          </a:effectRef>
          <a:fontRef idx="minor">
            <a:schemeClr val="tx1"/>
          </a:fontRef>
        </p:style>
      </p:cxnSp>
      <p:pic>
        <p:nvPicPr>
          <p:cNvPr id="8" name="图片 7">
            <a:extLst>
              <a:ext uri="{FF2B5EF4-FFF2-40B4-BE49-F238E27FC236}">
                <a16:creationId xmlns:a16="http://schemas.microsoft.com/office/drawing/2014/main" id="{8189C3FC-78AA-4128-AD4A-2CC79F1EF324}"/>
              </a:ext>
            </a:extLst>
          </p:cNvPr>
          <p:cNvPicPr>
            <a:picLocks noChangeAspect="1"/>
          </p:cNvPicPr>
          <p:nvPr/>
        </p:nvPicPr>
        <p:blipFill rotWithShape="1">
          <a:blip r:embed="rId4"/>
          <a:srcRect t="19076"/>
          <a:stretch/>
        </p:blipFill>
        <p:spPr>
          <a:xfrm>
            <a:off x="838200" y="3519934"/>
            <a:ext cx="4259353" cy="2791966"/>
          </a:xfrm>
          <a:prstGeom prst="rect">
            <a:avLst/>
          </a:prstGeom>
        </p:spPr>
      </p:pic>
      <p:sp>
        <p:nvSpPr>
          <p:cNvPr id="4" name="灯片编号占位符 3">
            <a:extLst>
              <a:ext uri="{FF2B5EF4-FFF2-40B4-BE49-F238E27FC236}">
                <a16:creationId xmlns:a16="http://schemas.microsoft.com/office/drawing/2014/main" id="{F59CE277-C954-441A-A898-F518A77565E8}"/>
              </a:ext>
            </a:extLst>
          </p:cNvPr>
          <p:cNvSpPr>
            <a:spLocks noGrp="1"/>
          </p:cNvSpPr>
          <p:nvPr>
            <p:ph type="sldNum" sz="quarter" idx="12"/>
          </p:nvPr>
        </p:nvSpPr>
        <p:spPr/>
        <p:txBody>
          <a:bodyPr/>
          <a:lstStyle/>
          <a:p>
            <a:fld id="{3F0DB65C-E779-4FF9-988F-48F85A51151F}" type="slidenum">
              <a:rPr lang="zh-CN" altLang="en-US" smtClean="0"/>
              <a:pPr/>
              <a:t>39</a:t>
            </a:fld>
            <a:r>
              <a:rPr lang="en-US" altLang="zh-CN"/>
              <a:t>/37</a:t>
            </a:r>
            <a:endParaRPr lang="zh-CN" altLang="en-US" dirty="0"/>
          </a:p>
        </p:txBody>
      </p:sp>
    </p:spTree>
    <p:extLst>
      <p:ext uri="{BB962C8B-B14F-4D97-AF65-F5344CB8AC3E}">
        <p14:creationId xmlns:p14="http://schemas.microsoft.com/office/powerpoint/2010/main" val="176038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2CBA-96B1-43A0-A43B-C3CB07986C94}"/>
              </a:ext>
            </a:extLst>
          </p:cNvPr>
          <p:cNvSpPr>
            <a:spLocks noGrp="1"/>
          </p:cNvSpPr>
          <p:nvPr>
            <p:ph idx="1"/>
          </p:nvPr>
        </p:nvSpPr>
        <p:spPr>
          <a:xfrm>
            <a:off x="838200" y="904973"/>
            <a:ext cx="10515600" cy="5467548"/>
          </a:xfrm>
        </p:spPr>
        <p:txBody>
          <a:bodyPr>
            <a:normAutofit/>
          </a:bodyPr>
          <a:lstStyle/>
          <a:p>
            <a:r>
              <a:rPr lang="en-US" altLang="zh-CN" dirty="0"/>
              <a:t>In a shocking finding, scientist discovered a herd of unicorns living in a remote, previously unexplored valley, in the Andes Mountains. Even more surprising to the researchers was the fact that the unicorns spoke perfect English.</a:t>
            </a:r>
          </a:p>
          <a:p>
            <a:r>
              <a:rPr lang="en-US" altLang="zh-CN" dirty="0"/>
              <a:t>The scientist named the population, after their distinctive horn, Ovid’s Unicorn. These four-horned, silver-white unicorns were previously unknown to science.</a:t>
            </a:r>
          </a:p>
          <a:p>
            <a:r>
              <a:rPr lang="en-US" altLang="zh-CN" dirty="0"/>
              <a:t>Now, after almost two centuries, the mystery of what sparked this odd phenomenon is finally solved.</a:t>
            </a:r>
          </a:p>
          <a:p>
            <a:r>
              <a:rPr lang="en-US" altLang="zh-CN" dirty="0"/>
              <a:t>Dr. Jorge Pérez, an evolutionary biologist from the University of La Paz, and several companions, were exploring the Andes Mountains when they found a small valley, with no other animals or humans.  </a:t>
            </a:r>
            <a:endParaRPr lang="zh-CN" altLang="en-US" dirty="0"/>
          </a:p>
        </p:txBody>
      </p:sp>
      <p:pic>
        <p:nvPicPr>
          <p:cNvPr id="4" name="In a shocking finding, scientist discovered a herd of unicorns living in a remote">
            <a:hlinkClick r:id="" action="ppaction://media"/>
            <a:extLst>
              <a:ext uri="{FF2B5EF4-FFF2-40B4-BE49-F238E27FC236}">
                <a16:creationId xmlns:a16="http://schemas.microsoft.com/office/drawing/2014/main" id="{0FC044B7-7662-4D73-9CF6-06369075EDC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350835" y="1506479"/>
            <a:ext cx="487363" cy="487363"/>
          </a:xfrm>
          <a:prstGeom prst="rect">
            <a:avLst/>
          </a:prstGeom>
        </p:spPr>
      </p:pic>
      <p:pic>
        <p:nvPicPr>
          <p:cNvPr id="5" name="The scientist named the population, after their distinctive horn, Ovid’s Unicorn">
            <a:hlinkClick r:id="" action="ppaction://media"/>
            <a:extLst>
              <a:ext uri="{FF2B5EF4-FFF2-40B4-BE49-F238E27FC236}">
                <a16:creationId xmlns:a16="http://schemas.microsoft.com/office/drawing/2014/main" id="{32A6E4F0-CE89-4537-9624-52A834987C77}"/>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350837" y="2901573"/>
            <a:ext cx="487363" cy="487363"/>
          </a:xfrm>
          <a:prstGeom prst="rect">
            <a:avLst/>
          </a:prstGeom>
        </p:spPr>
      </p:pic>
      <p:pic>
        <p:nvPicPr>
          <p:cNvPr id="6" name="Now, after almost two centuries">
            <a:hlinkClick r:id="" action="ppaction://media"/>
            <a:extLst>
              <a:ext uri="{FF2B5EF4-FFF2-40B4-BE49-F238E27FC236}">
                <a16:creationId xmlns:a16="http://schemas.microsoft.com/office/drawing/2014/main" id="{9E781B0E-4202-4190-BCB2-2049681E9E9C}"/>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350836" y="4119047"/>
            <a:ext cx="487363" cy="487363"/>
          </a:xfrm>
          <a:prstGeom prst="rect">
            <a:avLst/>
          </a:prstGeom>
        </p:spPr>
      </p:pic>
      <p:pic>
        <p:nvPicPr>
          <p:cNvPr id="7" name="Dr. Jorge Pérez, an evolutionary biologist from the University of La Paz">
            <a:hlinkClick r:id="" action="ppaction://media"/>
            <a:extLst>
              <a:ext uri="{FF2B5EF4-FFF2-40B4-BE49-F238E27FC236}">
                <a16:creationId xmlns:a16="http://schemas.microsoft.com/office/drawing/2014/main" id="{BD3334F1-3B0B-4A0B-BBAC-DA87F989EB68}"/>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350835" y="5204397"/>
            <a:ext cx="487363" cy="487363"/>
          </a:xfrm>
          <a:prstGeom prst="rect">
            <a:avLst/>
          </a:prstGeom>
        </p:spPr>
      </p:pic>
      <p:sp>
        <p:nvSpPr>
          <p:cNvPr id="8" name="文本框 7">
            <a:extLst>
              <a:ext uri="{FF2B5EF4-FFF2-40B4-BE49-F238E27FC236}">
                <a16:creationId xmlns:a16="http://schemas.microsoft.com/office/drawing/2014/main" id="{EC77D92E-A538-4D0A-94A9-C7F1CB069CCF}"/>
              </a:ext>
            </a:extLst>
          </p:cNvPr>
          <p:cNvSpPr txBox="1"/>
          <p:nvPr/>
        </p:nvSpPr>
        <p:spPr>
          <a:xfrm>
            <a:off x="2594727" y="6110911"/>
            <a:ext cx="7002545" cy="523220"/>
          </a:xfrm>
          <a:prstGeom prst="rect">
            <a:avLst/>
          </a:prstGeom>
          <a:noFill/>
        </p:spPr>
        <p:txBody>
          <a:bodyPr wrap="square" rtlCol="0">
            <a:spAutoFit/>
          </a:bodyPr>
          <a:lstStyle/>
          <a:p>
            <a:pPr algn="ctr"/>
            <a:r>
              <a:rPr lang="en-US" altLang="zh-CN" sz="2800" dirty="0">
                <a:solidFill>
                  <a:srgbClr val="FF0000"/>
                </a:solidFill>
              </a:rPr>
              <a:t>Mystery of Unicorn -- Author: GPT-2</a:t>
            </a:r>
            <a:endParaRPr lang="zh-CN" altLang="en-US" sz="2800" dirty="0">
              <a:solidFill>
                <a:srgbClr val="FF0000"/>
              </a:solidFill>
            </a:endParaRPr>
          </a:p>
        </p:txBody>
      </p:sp>
      <p:pic>
        <p:nvPicPr>
          <p:cNvPr id="4098" name="Picture 2" descr="Unicorn on Apple iOS 14.6">
            <a:extLst>
              <a:ext uri="{FF2B5EF4-FFF2-40B4-BE49-F238E27FC236}">
                <a16:creationId xmlns:a16="http://schemas.microsoft.com/office/drawing/2014/main" id="{AEA1679C-1B26-43DA-BE05-36300EDBD9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7842" y="6001333"/>
            <a:ext cx="742376" cy="742376"/>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52A31ADD-41C8-4D51-AB61-615238FABAB6}"/>
              </a:ext>
            </a:extLst>
          </p:cNvPr>
          <p:cNvSpPr>
            <a:spLocks noGrp="1"/>
          </p:cNvSpPr>
          <p:nvPr>
            <p:ph type="sldNum" sz="quarter" idx="12"/>
          </p:nvPr>
        </p:nvSpPr>
        <p:spPr/>
        <p:txBody>
          <a:bodyPr/>
          <a:lstStyle/>
          <a:p>
            <a:fld id="{3F0DB65C-E779-4FF9-988F-48F85A51151F}" type="slidenum">
              <a:rPr lang="zh-CN" altLang="en-US" smtClean="0"/>
              <a:pPr/>
              <a:t>4</a:t>
            </a:fld>
            <a:r>
              <a:rPr lang="en-US" altLang="zh-CN"/>
              <a:t>/37</a:t>
            </a:r>
            <a:endParaRPr lang="zh-CN" altLang="en-US" dirty="0"/>
          </a:p>
        </p:txBody>
      </p:sp>
    </p:spTree>
    <p:extLst>
      <p:ext uri="{BB962C8B-B14F-4D97-AF65-F5344CB8AC3E}">
        <p14:creationId xmlns:p14="http://schemas.microsoft.com/office/powerpoint/2010/main" val="209886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mediacall" presetSubtype="0" fill="hold" nodeType="withEffect">
                                  <p:stCondLst>
                                    <p:cond delay="0"/>
                                  </p:stCondLst>
                                  <p:childTnLst>
                                    <p:cmd type="call" cmd="playFrom(0.0)">
                                      <p:cBhvr>
                                        <p:cTn id="11" dur="15156" fill="hold"/>
                                        <p:tgtEl>
                                          <p:spTgt spid="4"/>
                                        </p:tgtEl>
                                      </p:cBhvr>
                                    </p:cmd>
                                  </p:childTnLst>
                                </p:cTn>
                              </p:par>
                            </p:childTnLst>
                          </p:cTn>
                        </p:par>
                        <p:par>
                          <p:cTn id="12" fill="hold">
                            <p:stCondLst>
                              <p:cond delay="15156"/>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mediacall" presetSubtype="0" fill="hold" nodeType="withEffect">
                                  <p:stCondLst>
                                    <p:cond delay="0"/>
                                  </p:stCondLst>
                                  <p:childTnLst>
                                    <p:cmd type="call" cmd="playFrom(0.0)">
                                      <p:cBhvr>
                                        <p:cTn id="19" dur="11448" fill="hold"/>
                                        <p:tgtEl>
                                          <p:spTgt spid="5"/>
                                        </p:tgtEl>
                                      </p:cBhvr>
                                    </p:cmd>
                                  </p:childTnLst>
                                </p:cTn>
                              </p:par>
                            </p:childTnLst>
                          </p:cTn>
                        </p:par>
                        <p:par>
                          <p:cTn id="20" fill="hold">
                            <p:stCondLst>
                              <p:cond delay="26604"/>
                            </p:stCondLst>
                            <p:childTnLst>
                              <p:par>
                                <p:cTn id="21" presetID="10"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mediacall" presetSubtype="0" fill="hold" nodeType="withEffect">
                                  <p:stCondLst>
                                    <p:cond delay="0"/>
                                  </p:stCondLst>
                                  <p:childTnLst>
                                    <p:cmd type="call" cmd="playFrom(0.0)">
                                      <p:cBhvr>
                                        <p:cTn id="27" dur="7056" fill="hold"/>
                                        <p:tgtEl>
                                          <p:spTgt spid="6"/>
                                        </p:tgtEl>
                                      </p:cBhvr>
                                    </p:cmd>
                                  </p:childTnLst>
                                </p:cTn>
                              </p:par>
                            </p:childTnLst>
                          </p:cTn>
                        </p:par>
                        <p:par>
                          <p:cTn id="28" fill="hold">
                            <p:stCondLst>
                              <p:cond delay="33660"/>
                            </p:stCondLst>
                            <p:childTnLst>
                              <p:par>
                                <p:cTn id="29" presetID="10" presetClass="entr" presetSubtype="0"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mediacall" presetSubtype="0" fill="hold" nodeType="withEffect">
                                  <p:stCondLst>
                                    <p:cond delay="0"/>
                                  </p:stCondLst>
                                  <p:childTnLst>
                                    <p:cmd type="call" cmd="playFrom(0.0)">
                                      <p:cBhvr>
                                        <p:cTn id="35" dur="13716" fill="hold"/>
                                        <p:tgtEl>
                                          <p:spTgt spid="7"/>
                                        </p:tgtEl>
                                      </p:cBhvr>
                                    </p:cmd>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4098"/>
                                        </p:tgtEl>
                                        <p:attrNameLst>
                                          <p:attrName>style.visibility</p:attrName>
                                        </p:attrNameLst>
                                      </p:cBhvr>
                                      <p:to>
                                        <p:strVal val="visible"/>
                                      </p:to>
                                    </p:set>
                                    <p:animEffect transition="in" filter="fade">
                                      <p:cBhvr>
                                        <p:cTn id="4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4" fill="hold" display="0">
                  <p:stCondLst>
                    <p:cond delay="indefinite"/>
                  </p:stCondLst>
                  <p:endCondLst>
                    <p:cond evt="onStopAudio" delay="0">
                      <p:tgtEl>
                        <p:sldTgt/>
                      </p:tgtEl>
                    </p:cond>
                  </p:endCondLst>
                </p:cTn>
                <p:tgtEl>
                  <p:spTgt spid="4"/>
                </p:tgtEl>
              </p:cMediaNode>
            </p:audio>
            <p:audio>
              <p:cMediaNode vol="80000">
                <p:cTn id="45" fill="hold" display="0">
                  <p:stCondLst>
                    <p:cond delay="indefinite"/>
                  </p:stCondLst>
                  <p:endCondLst>
                    <p:cond evt="onStopAudio" delay="0">
                      <p:tgtEl>
                        <p:sldTgt/>
                      </p:tgtEl>
                    </p:cond>
                  </p:endCondLst>
                </p:cTn>
                <p:tgtEl>
                  <p:spTgt spid="5"/>
                </p:tgtEl>
              </p:cMediaNode>
            </p:audio>
            <p:audio>
              <p:cMediaNode vol="80000">
                <p:cTn id="46" fill="hold" display="0">
                  <p:stCondLst>
                    <p:cond delay="indefinite"/>
                  </p:stCondLst>
                  <p:endCondLst>
                    <p:cond evt="onStopAudio" delay="0">
                      <p:tgtEl>
                        <p:sldTgt/>
                      </p:tgtEl>
                    </p:cond>
                  </p:endCondLst>
                </p:cTn>
                <p:tgtEl>
                  <p:spTgt spid="6"/>
                </p:tgtEl>
              </p:cMediaNode>
            </p:audio>
            <p:audio>
              <p:cMediaNode vol="80000">
                <p:cTn id="47" fill="hold" display="0">
                  <p:stCondLst>
                    <p:cond delay="indefinite"/>
                  </p:stCondLst>
                  <p:endCondLst>
                    <p:cond evt="onStopAudio" delay="0">
                      <p:tgtEl>
                        <p:sldTgt/>
                      </p:tgtEl>
                    </p:cond>
                  </p:endCondLst>
                </p:cTn>
                <p:tgtEl>
                  <p:spTgt spid="7"/>
                </p:tgtEl>
              </p:cMediaNode>
            </p:audio>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E87BF-311D-4A35-9E86-29BD13BA9D54}"/>
              </a:ext>
            </a:extLst>
          </p:cNvPr>
          <p:cNvSpPr>
            <a:spLocks noGrp="1"/>
          </p:cNvSpPr>
          <p:nvPr>
            <p:ph type="title"/>
          </p:nvPr>
        </p:nvSpPr>
        <p:spPr/>
        <p:txBody>
          <a:bodyPr/>
          <a:lstStyle/>
          <a:p>
            <a:r>
              <a:rPr lang="en-US" altLang="zh-CN" dirty="0"/>
              <a:t>More Examples of AI Creativity</a:t>
            </a:r>
            <a:endParaRPr lang="zh-CN" altLang="en-US" dirty="0"/>
          </a:p>
        </p:txBody>
      </p:sp>
      <p:sp>
        <p:nvSpPr>
          <p:cNvPr id="3" name="内容占位符 2">
            <a:extLst>
              <a:ext uri="{FF2B5EF4-FFF2-40B4-BE49-F238E27FC236}">
                <a16:creationId xmlns:a16="http://schemas.microsoft.com/office/drawing/2014/main" id="{9542F2B3-2CDB-4793-B04F-D5938497C88D}"/>
              </a:ext>
            </a:extLst>
          </p:cNvPr>
          <p:cNvSpPr>
            <a:spLocks noGrp="1"/>
          </p:cNvSpPr>
          <p:nvPr>
            <p:ph idx="1"/>
          </p:nvPr>
        </p:nvSpPr>
        <p:spPr>
          <a:xfrm>
            <a:off x="838200" y="1825625"/>
            <a:ext cx="4450237" cy="4351338"/>
          </a:xfrm>
        </p:spPr>
        <p:txBody>
          <a:bodyPr/>
          <a:lstStyle/>
          <a:p>
            <a:r>
              <a:rPr lang="en-US" altLang="zh-CN" dirty="0"/>
              <a:t>Poem</a:t>
            </a:r>
          </a:p>
          <a:p>
            <a:pPr marL="0" indent="0" algn="ctr">
              <a:buNone/>
            </a:pPr>
            <a:r>
              <a:rPr lang="zh-CN" altLang="en-US" dirty="0"/>
              <a:t>北风吹雪泪沾裳，</a:t>
            </a:r>
            <a:endParaRPr lang="en-US" altLang="zh-CN" dirty="0"/>
          </a:p>
          <a:p>
            <a:pPr marL="0" indent="0" algn="ctr">
              <a:buNone/>
            </a:pPr>
            <a:r>
              <a:rPr lang="zh-CN" altLang="en-US" dirty="0"/>
              <a:t>胡马南来路已荒。</a:t>
            </a:r>
            <a:endParaRPr lang="en-US" altLang="zh-CN" dirty="0"/>
          </a:p>
          <a:p>
            <a:pPr marL="0" indent="0" algn="ctr">
              <a:buNone/>
            </a:pPr>
            <a:r>
              <a:rPr lang="zh-CN" altLang="en-US" dirty="0"/>
              <a:t>万里烽烟连朔漠，</a:t>
            </a:r>
            <a:endParaRPr lang="en-US" altLang="zh-CN" dirty="0"/>
          </a:p>
          <a:p>
            <a:pPr marL="0" indent="0" algn="ctr">
              <a:buNone/>
            </a:pPr>
            <a:r>
              <a:rPr lang="zh-CN" altLang="en-US" dirty="0"/>
              <a:t>三边鼓角起悲凉。</a:t>
            </a:r>
            <a:endParaRPr lang="en-US" altLang="zh-CN" dirty="0"/>
          </a:p>
          <a:p>
            <a:pPr marL="0" indent="0" algn="ctr">
              <a:buNone/>
            </a:pPr>
            <a:endParaRPr lang="en-US" altLang="zh-CN" dirty="0"/>
          </a:p>
          <a:p>
            <a:pPr marL="0" indent="0" algn="ctr">
              <a:buNone/>
            </a:pPr>
            <a:r>
              <a:rPr lang="en-US" altLang="zh-CN" dirty="0">
                <a:solidFill>
                  <a:srgbClr val="FF0000"/>
                </a:solidFill>
              </a:rPr>
              <a:t>Author: </a:t>
            </a:r>
            <a:r>
              <a:rPr lang="zh-CN" altLang="en-US" dirty="0">
                <a:solidFill>
                  <a:srgbClr val="FF0000"/>
                </a:solidFill>
              </a:rPr>
              <a:t>九歌 </a:t>
            </a:r>
            <a:r>
              <a:rPr lang="en-US" altLang="zh-CN" dirty="0">
                <a:solidFill>
                  <a:srgbClr val="FF0000"/>
                </a:solidFill>
              </a:rPr>
              <a:t>(THUNLP)</a:t>
            </a:r>
          </a:p>
          <a:p>
            <a:endParaRPr lang="zh-CN" altLang="en-US" dirty="0"/>
          </a:p>
        </p:txBody>
      </p:sp>
      <p:sp>
        <p:nvSpPr>
          <p:cNvPr id="4" name="内容占位符 2">
            <a:extLst>
              <a:ext uri="{FF2B5EF4-FFF2-40B4-BE49-F238E27FC236}">
                <a16:creationId xmlns:a16="http://schemas.microsoft.com/office/drawing/2014/main" id="{854DA15E-B582-4C51-8F73-72F77A2DF2BA}"/>
              </a:ext>
            </a:extLst>
          </p:cNvPr>
          <p:cNvSpPr txBox="1">
            <a:spLocks/>
          </p:cNvSpPr>
          <p:nvPr/>
        </p:nvSpPr>
        <p:spPr>
          <a:xfrm>
            <a:off x="6467574" y="1792124"/>
            <a:ext cx="445023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Special</a:t>
            </a:r>
            <a:r>
              <a:rPr lang="zh-CN" altLang="en-US" dirty="0"/>
              <a:t> </a:t>
            </a:r>
            <a:r>
              <a:rPr lang="en-US" altLang="zh-CN" dirty="0"/>
              <a:t>Poem</a:t>
            </a:r>
          </a:p>
          <a:p>
            <a:pPr marL="0" indent="0" algn="ctr">
              <a:buNone/>
            </a:pPr>
            <a:r>
              <a:rPr lang="zh-CN" altLang="en-US" dirty="0"/>
              <a:t>单身狗</a:t>
            </a:r>
            <a:endParaRPr lang="en-US" altLang="zh-CN" dirty="0"/>
          </a:p>
          <a:p>
            <a:pPr marL="0" indent="0" algn="ctr">
              <a:buNone/>
            </a:pPr>
            <a:r>
              <a:rPr lang="zh-CN" altLang="en-US" b="1" dirty="0"/>
              <a:t>清</a:t>
            </a:r>
            <a:r>
              <a:rPr lang="zh-CN" altLang="en-US" dirty="0"/>
              <a:t>水饼干难下咽，</a:t>
            </a:r>
            <a:endParaRPr lang="en-US" altLang="zh-CN" dirty="0"/>
          </a:p>
          <a:p>
            <a:pPr marL="0" indent="0" algn="ctr">
              <a:buNone/>
            </a:pPr>
            <a:r>
              <a:rPr lang="zh-CN" altLang="en-US" b="1" dirty="0"/>
              <a:t>华</a:t>
            </a:r>
            <a:r>
              <a:rPr lang="zh-CN" altLang="en-US" dirty="0"/>
              <a:t>歌月酒不能尝。</a:t>
            </a:r>
            <a:endParaRPr lang="en-US" altLang="zh-CN" dirty="0"/>
          </a:p>
          <a:p>
            <a:pPr marL="0" indent="0" algn="ctr">
              <a:buNone/>
            </a:pPr>
            <a:r>
              <a:rPr lang="zh-CN" altLang="en-US" b="1" dirty="0"/>
              <a:t>大</a:t>
            </a:r>
            <a:r>
              <a:rPr lang="zh-CN" altLang="en-US" dirty="0"/>
              <a:t>龄蛋白宅男女，</a:t>
            </a:r>
            <a:endParaRPr lang="en-US" altLang="zh-CN" dirty="0"/>
          </a:p>
          <a:p>
            <a:pPr marL="0" indent="0" algn="ctr">
              <a:buNone/>
            </a:pPr>
            <a:r>
              <a:rPr lang="zh-CN" altLang="en-US" b="1" dirty="0"/>
              <a:t>学</a:t>
            </a:r>
            <a:r>
              <a:rPr lang="zh-CN" altLang="en-US" dirty="0"/>
              <a:t>界萧条剩贱郎。</a:t>
            </a:r>
            <a:endParaRPr lang="en-US" altLang="zh-CN" dirty="0"/>
          </a:p>
          <a:p>
            <a:pPr marL="0" indent="0" algn="ctr">
              <a:buNone/>
            </a:pPr>
            <a:r>
              <a:rPr lang="en-US" altLang="zh-CN" dirty="0">
                <a:solidFill>
                  <a:srgbClr val="FF0000"/>
                </a:solidFill>
              </a:rPr>
              <a:t>Author: </a:t>
            </a:r>
            <a:r>
              <a:rPr lang="zh-CN" altLang="en-US" dirty="0">
                <a:solidFill>
                  <a:srgbClr val="FF0000"/>
                </a:solidFill>
              </a:rPr>
              <a:t>悟道 </a:t>
            </a:r>
            <a:r>
              <a:rPr lang="en-US" altLang="zh-CN" dirty="0">
                <a:solidFill>
                  <a:srgbClr val="FF0000"/>
                </a:solidFill>
              </a:rPr>
              <a:t>(BAAI)</a:t>
            </a:r>
            <a:endParaRPr lang="en-US" altLang="zh-CN" dirty="0"/>
          </a:p>
          <a:p>
            <a:endParaRPr lang="zh-CN" altLang="en-US" dirty="0"/>
          </a:p>
        </p:txBody>
      </p:sp>
      <p:sp>
        <p:nvSpPr>
          <p:cNvPr id="5" name="灯片编号占位符 4">
            <a:extLst>
              <a:ext uri="{FF2B5EF4-FFF2-40B4-BE49-F238E27FC236}">
                <a16:creationId xmlns:a16="http://schemas.microsoft.com/office/drawing/2014/main" id="{BDEAE13B-88A9-42F1-AF4F-99DD8CB079B6}"/>
              </a:ext>
            </a:extLst>
          </p:cNvPr>
          <p:cNvSpPr>
            <a:spLocks noGrp="1"/>
          </p:cNvSpPr>
          <p:nvPr>
            <p:ph type="sldNum" sz="quarter" idx="12"/>
          </p:nvPr>
        </p:nvSpPr>
        <p:spPr/>
        <p:txBody>
          <a:bodyPr/>
          <a:lstStyle/>
          <a:p>
            <a:fld id="{3F0DB65C-E779-4FF9-988F-48F85A51151F}" type="slidenum">
              <a:rPr lang="zh-CN" altLang="en-US" smtClean="0"/>
              <a:pPr/>
              <a:t>5</a:t>
            </a:fld>
            <a:r>
              <a:rPr lang="en-US" altLang="zh-CN"/>
              <a:t>/37</a:t>
            </a:r>
            <a:endParaRPr lang="zh-CN" altLang="en-US" dirty="0"/>
          </a:p>
        </p:txBody>
      </p:sp>
    </p:spTree>
    <p:extLst>
      <p:ext uri="{BB962C8B-B14F-4D97-AF65-F5344CB8AC3E}">
        <p14:creationId xmlns:p14="http://schemas.microsoft.com/office/powerpoint/2010/main" val="401167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0122-FD7C-4FCA-BF2A-4FFE39BFA451}"/>
              </a:ext>
            </a:extLst>
          </p:cNvPr>
          <p:cNvSpPr>
            <a:spLocks noGrp="1"/>
          </p:cNvSpPr>
          <p:nvPr>
            <p:ph type="title"/>
          </p:nvPr>
        </p:nvSpPr>
        <p:spPr/>
        <p:txBody>
          <a:bodyPr/>
          <a:lstStyle/>
          <a:p>
            <a:r>
              <a:rPr lang="en-US" altLang="zh-CN" dirty="0"/>
              <a:t>More Examples of AI Creativity</a:t>
            </a:r>
            <a:endParaRPr lang="zh-CN" altLang="en-US" dirty="0"/>
          </a:p>
        </p:txBody>
      </p:sp>
      <p:sp>
        <p:nvSpPr>
          <p:cNvPr id="3" name="内容占位符 2">
            <a:extLst>
              <a:ext uri="{FF2B5EF4-FFF2-40B4-BE49-F238E27FC236}">
                <a16:creationId xmlns:a16="http://schemas.microsoft.com/office/drawing/2014/main" id="{20827507-1D68-4E66-88F2-C9DE058B71DB}"/>
              </a:ext>
            </a:extLst>
          </p:cNvPr>
          <p:cNvSpPr>
            <a:spLocks noGrp="1"/>
          </p:cNvSpPr>
          <p:nvPr>
            <p:ph idx="1"/>
          </p:nvPr>
        </p:nvSpPr>
        <p:spPr/>
        <p:txBody>
          <a:bodyPr/>
          <a:lstStyle/>
          <a:p>
            <a:endParaRPr lang="zh-CN" altLang="en-US" dirty="0"/>
          </a:p>
        </p:txBody>
      </p:sp>
      <p:pic>
        <p:nvPicPr>
          <p:cNvPr id="2050" name="Picture 2">
            <a:extLst>
              <a:ext uri="{FF2B5EF4-FFF2-40B4-BE49-F238E27FC236}">
                <a16:creationId xmlns:a16="http://schemas.microsoft.com/office/drawing/2014/main" id="{5AB8F67E-1C66-44E9-A7D8-F4CF86E24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5089" y="1825625"/>
            <a:ext cx="3486150" cy="3943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632E22E-333E-421D-93C7-9FEF7A616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605" y="1825625"/>
            <a:ext cx="3249829" cy="396798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5EE8981-1DC7-481E-9263-9202CE6A042F}"/>
              </a:ext>
            </a:extLst>
          </p:cNvPr>
          <p:cNvSpPr txBox="1"/>
          <p:nvPr/>
        </p:nvSpPr>
        <p:spPr>
          <a:xfrm>
            <a:off x="2967086" y="5969655"/>
            <a:ext cx="6257827" cy="523220"/>
          </a:xfrm>
          <a:prstGeom prst="rect">
            <a:avLst/>
          </a:prstGeom>
          <a:noFill/>
        </p:spPr>
        <p:txBody>
          <a:bodyPr wrap="square" rtlCol="0">
            <a:spAutoFit/>
          </a:bodyPr>
          <a:lstStyle/>
          <a:p>
            <a:pPr algn="ctr"/>
            <a:r>
              <a:rPr lang="en-US" altLang="zh-CN" sz="2800" dirty="0">
                <a:solidFill>
                  <a:srgbClr val="FF0000"/>
                </a:solidFill>
              </a:rPr>
              <a:t>Author:</a:t>
            </a:r>
            <a:r>
              <a:rPr lang="zh-CN" altLang="en-US" sz="2800" dirty="0">
                <a:solidFill>
                  <a:srgbClr val="FF0000"/>
                </a:solidFill>
              </a:rPr>
              <a:t> </a:t>
            </a:r>
            <a:r>
              <a:rPr lang="en-US" altLang="zh-CN" sz="2800" dirty="0" err="1">
                <a:solidFill>
                  <a:srgbClr val="FF0000"/>
                </a:solidFill>
              </a:rPr>
              <a:t>XiaoIce</a:t>
            </a:r>
            <a:endParaRPr lang="zh-CN" altLang="en-US" sz="2800" dirty="0">
              <a:solidFill>
                <a:srgbClr val="FF0000"/>
              </a:solidFill>
            </a:endParaRPr>
          </a:p>
        </p:txBody>
      </p:sp>
      <p:sp>
        <p:nvSpPr>
          <p:cNvPr id="4" name="灯片编号占位符 3">
            <a:extLst>
              <a:ext uri="{FF2B5EF4-FFF2-40B4-BE49-F238E27FC236}">
                <a16:creationId xmlns:a16="http://schemas.microsoft.com/office/drawing/2014/main" id="{2299BE61-3BFA-45B9-B6AB-B0F3579F7F91}"/>
              </a:ext>
            </a:extLst>
          </p:cNvPr>
          <p:cNvSpPr>
            <a:spLocks noGrp="1"/>
          </p:cNvSpPr>
          <p:nvPr>
            <p:ph type="sldNum" sz="quarter" idx="12"/>
          </p:nvPr>
        </p:nvSpPr>
        <p:spPr/>
        <p:txBody>
          <a:bodyPr/>
          <a:lstStyle/>
          <a:p>
            <a:fld id="{3F0DB65C-E779-4FF9-988F-48F85A51151F}" type="slidenum">
              <a:rPr lang="zh-CN" altLang="en-US" smtClean="0"/>
              <a:pPr/>
              <a:t>6</a:t>
            </a:fld>
            <a:r>
              <a:rPr lang="en-US" altLang="zh-CN"/>
              <a:t>/37</a:t>
            </a:r>
            <a:endParaRPr lang="zh-CN" altLang="en-US" dirty="0"/>
          </a:p>
        </p:txBody>
      </p:sp>
    </p:spTree>
    <p:extLst>
      <p:ext uri="{BB962C8B-B14F-4D97-AF65-F5344CB8AC3E}">
        <p14:creationId xmlns:p14="http://schemas.microsoft.com/office/powerpoint/2010/main" val="12719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2833E-09FD-421B-BCF5-870653C265C8}"/>
              </a:ext>
            </a:extLst>
          </p:cNvPr>
          <p:cNvSpPr>
            <a:spLocks noGrp="1"/>
          </p:cNvSpPr>
          <p:nvPr>
            <p:ph type="title"/>
          </p:nvPr>
        </p:nvSpPr>
        <p:spPr/>
        <p:txBody>
          <a:bodyPr/>
          <a:lstStyle/>
          <a:p>
            <a:r>
              <a:rPr lang="en-US" altLang="zh-CN" dirty="0"/>
              <a:t>AI “Art”</a:t>
            </a:r>
            <a:endParaRPr lang="zh-CN" altLang="en-US" dirty="0"/>
          </a:p>
        </p:txBody>
      </p:sp>
      <p:sp>
        <p:nvSpPr>
          <p:cNvPr id="3" name="内容占位符 2">
            <a:extLst>
              <a:ext uri="{FF2B5EF4-FFF2-40B4-BE49-F238E27FC236}">
                <a16:creationId xmlns:a16="http://schemas.microsoft.com/office/drawing/2014/main" id="{3BA11CEC-FD8E-401B-B9B9-9544E12602D1}"/>
              </a:ext>
            </a:extLst>
          </p:cNvPr>
          <p:cNvSpPr>
            <a:spLocks noGrp="1"/>
          </p:cNvSpPr>
          <p:nvPr>
            <p:ph idx="1"/>
          </p:nvPr>
        </p:nvSpPr>
        <p:spPr>
          <a:xfrm>
            <a:off x="838200" y="1825625"/>
            <a:ext cx="5666295" cy="4351338"/>
          </a:xfrm>
        </p:spPr>
        <p:txBody>
          <a:bodyPr/>
          <a:lstStyle/>
          <a:p>
            <a:r>
              <a:rPr lang="nl-NL" altLang="zh-CN" b="0" i="0" dirty="0">
                <a:solidFill>
                  <a:srgbClr val="121212"/>
                </a:solidFill>
                <a:effectLst/>
              </a:rPr>
              <a:t>Portrait Of Edmond de Belamy</a:t>
            </a:r>
          </a:p>
          <a:p>
            <a:r>
              <a:rPr lang="en-US" altLang="zh-CN" dirty="0"/>
              <a:t>Sold for $432,500 in a 2018 Christie's auction</a:t>
            </a:r>
          </a:p>
          <a:p>
            <a:r>
              <a:rPr lang="en-US" altLang="zh-CN" dirty="0"/>
              <a:t>GAN-created Artwork</a:t>
            </a:r>
          </a:p>
          <a:p>
            <a:r>
              <a:rPr lang="en-US" altLang="zh-CN" dirty="0"/>
              <a:t>Signed at the bottom with the algorithm that created it</a:t>
            </a:r>
            <a:endParaRPr lang="zh-CN" altLang="en-US" dirty="0"/>
          </a:p>
        </p:txBody>
      </p:sp>
      <p:pic>
        <p:nvPicPr>
          <p:cNvPr id="3078" name="Picture 6" descr="preview">
            <a:extLst>
              <a:ext uri="{FF2B5EF4-FFF2-40B4-BE49-F238E27FC236}">
                <a16:creationId xmlns:a16="http://schemas.microsoft.com/office/drawing/2014/main" id="{E71CBF12-A894-4C0D-AA7E-517EA2B4D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888" y="521764"/>
            <a:ext cx="5145782" cy="516731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F726A41-6514-4864-8770-B94EFB139305}"/>
              </a:ext>
            </a:extLst>
          </p:cNvPr>
          <p:cNvPicPr>
            <a:picLocks noChangeAspect="1"/>
          </p:cNvPicPr>
          <p:nvPr/>
        </p:nvPicPr>
        <p:blipFill>
          <a:blip r:embed="rId4"/>
          <a:stretch>
            <a:fillRect/>
          </a:stretch>
        </p:blipFill>
        <p:spPr>
          <a:xfrm>
            <a:off x="6881888" y="5793526"/>
            <a:ext cx="5145782" cy="810186"/>
          </a:xfrm>
          <a:prstGeom prst="rect">
            <a:avLst/>
          </a:prstGeom>
        </p:spPr>
      </p:pic>
      <p:sp>
        <p:nvSpPr>
          <p:cNvPr id="4" name="灯片编号占位符 3">
            <a:extLst>
              <a:ext uri="{FF2B5EF4-FFF2-40B4-BE49-F238E27FC236}">
                <a16:creationId xmlns:a16="http://schemas.microsoft.com/office/drawing/2014/main" id="{F36FFA2B-C087-40AF-B7B1-4D7D89EAA8D1}"/>
              </a:ext>
            </a:extLst>
          </p:cNvPr>
          <p:cNvSpPr>
            <a:spLocks noGrp="1"/>
          </p:cNvSpPr>
          <p:nvPr>
            <p:ph type="sldNum" sz="quarter" idx="12"/>
          </p:nvPr>
        </p:nvSpPr>
        <p:spPr/>
        <p:txBody>
          <a:bodyPr/>
          <a:lstStyle/>
          <a:p>
            <a:fld id="{3F0DB65C-E779-4FF9-988F-48F85A51151F}" type="slidenum">
              <a:rPr lang="zh-CN" altLang="en-US" smtClean="0"/>
              <a:pPr/>
              <a:t>7</a:t>
            </a:fld>
            <a:r>
              <a:rPr lang="en-US" altLang="zh-CN"/>
              <a:t>/37</a:t>
            </a:r>
            <a:endParaRPr lang="zh-CN" altLang="en-US" dirty="0"/>
          </a:p>
        </p:txBody>
      </p:sp>
    </p:spTree>
    <p:extLst>
      <p:ext uri="{BB962C8B-B14F-4D97-AF65-F5344CB8AC3E}">
        <p14:creationId xmlns:p14="http://schemas.microsoft.com/office/powerpoint/2010/main" val="63221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E87BF-311D-4A35-9E86-29BD13BA9D54}"/>
              </a:ext>
            </a:extLst>
          </p:cNvPr>
          <p:cNvSpPr>
            <a:spLocks noGrp="1"/>
          </p:cNvSpPr>
          <p:nvPr>
            <p:ph type="title"/>
          </p:nvPr>
        </p:nvSpPr>
        <p:spPr/>
        <p:txBody>
          <a:bodyPr/>
          <a:lstStyle/>
          <a:p>
            <a:pPr algn="ctr"/>
            <a:r>
              <a:rPr lang="en-US" altLang="zh-CN" dirty="0"/>
              <a:t>Human Art VS AI Art ?</a:t>
            </a:r>
            <a:endParaRPr lang="zh-CN" altLang="en-US" dirty="0"/>
          </a:p>
        </p:txBody>
      </p:sp>
      <p:pic>
        <p:nvPicPr>
          <p:cNvPr id="1026" name="Picture 2" descr="Tell a Story with AI using &amp;amp;#39;Write With Transformer&amp;amp;#39; #MachineLearning  #ArtificialIntelligence #Create #transformers @jamieabrew @huggingface «  Adafruit Industries – Makers, hackers, artists, designers and engineers!">
            <a:extLst>
              <a:ext uri="{FF2B5EF4-FFF2-40B4-BE49-F238E27FC236}">
                <a16:creationId xmlns:a16="http://schemas.microsoft.com/office/drawing/2014/main" id="{057101BF-4371-448C-BF87-204D5BD661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13" r="12007"/>
          <a:stretch/>
        </p:blipFill>
        <p:spPr bwMode="auto">
          <a:xfrm>
            <a:off x="7022970" y="2154958"/>
            <a:ext cx="4496586"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Harry Potter covers revealed | Children&amp;amp;#39;s books | The Guardian">
            <a:extLst>
              <a:ext uri="{FF2B5EF4-FFF2-40B4-BE49-F238E27FC236}">
                <a16:creationId xmlns:a16="http://schemas.microsoft.com/office/drawing/2014/main" id="{DDF54DC2-5C48-4063-8596-7101BE717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569" y="1690688"/>
            <a:ext cx="3169371" cy="475405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010EAA2-4804-4653-98A6-1EF3A633946B}"/>
              </a:ext>
            </a:extLst>
          </p:cNvPr>
          <p:cNvSpPr/>
          <p:nvPr/>
        </p:nvSpPr>
        <p:spPr>
          <a:xfrm>
            <a:off x="5462653" y="3336666"/>
            <a:ext cx="1266693"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6600" b="1" cap="none" spc="0" dirty="0">
                <a:ln/>
                <a:solidFill>
                  <a:srgbClr val="FF0000"/>
                </a:solidFill>
                <a:effectLst/>
              </a:rPr>
              <a:t>VS</a:t>
            </a:r>
            <a:endParaRPr lang="zh-CN" altLang="en-US" sz="6600" b="1" cap="none" spc="0" dirty="0">
              <a:ln/>
              <a:solidFill>
                <a:srgbClr val="FF0000"/>
              </a:solidFill>
              <a:effectLst/>
            </a:endParaRPr>
          </a:p>
        </p:txBody>
      </p:sp>
      <p:sp>
        <p:nvSpPr>
          <p:cNvPr id="3" name="灯片编号占位符 2">
            <a:extLst>
              <a:ext uri="{FF2B5EF4-FFF2-40B4-BE49-F238E27FC236}">
                <a16:creationId xmlns:a16="http://schemas.microsoft.com/office/drawing/2014/main" id="{D806EEF6-E76F-4FC4-BA24-456CBEA79EE1}"/>
              </a:ext>
            </a:extLst>
          </p:cNvPr>
          <p:cNvSpPr>
            <a:spLocks noGrp="1"/>
          </p:cNvSpPr>
          <p:nvPr>
            <p:ph type="sldNum" sz="quarter" idx="12"/>
          </p:nvPr>
        </p:nvSpPr>
        <p:spPr/>
        <p:txBody>
          <a:bodyPr/>
          <a:lstStyle/>
          <a:p>
            <a:fld id="{3F0DB65C-E779-4FF9-988F-48F85A51151F}" type="slidenum">
              <a:rPr lang="zh-CN" altLang="en-US" smtClean="0"/>
              <a:pPr/>
              <a:t>8</a:t>
            </a:fld>
            <a:r>
              <a:rPr lang="en-US" altLang="zh-CN"/>
              <a:t>/37</a:t>
            </a:r>
            <a:endParaRPr lang="zh-CN" altLang="en-US" dirty="0"/>
          </a:p>
        </p:txBody>
      </p:sp>
    </p:spTree>
    <p:extLst>
      <p:ext uri="{BB962C8B-B14F-4D97-AF65-F5344CB8AC3E}">
        <p14:creationId xmlns:p14="http://schemas.microsoft.com/office/powerpoint/2010/main" val="4100231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5B9BE-A0DA-4757-ADA5-071771BE639F}"/>
              </a:ext>
            </a:extLst>
          </p:cNvPr>
          <p:cNvSpPr>
            <a:spLocks noGrp="1"/>
          </p:cNvSpPr>
          <p:nvPr>
            <p:ph type="title"/>
          </p:nvPr>
        </p:nvSpPr>
        <p:spPr/>
        <p:txBody>
          <a:bodyPr/>
          <a:lstStyle/>
          <a:p>
            <a:r>
              <a:rPr lang="en-US" altLang="zh-CN" dirty="0"/>
              <a:t>Discussion</a:t>
            </a:r>
            <a:endParaRPr lang="zh-CN" altLang="en-US" dirty="0"/>
          </a:p>
        </p:txBody>
      </p:sp>
      <p:sp>
        <p:nvSpPr>
          <p:cNvPr id="3" name="内容占位符 2">
            <a:extLst>
              <a:ext uri="{FF2B5EF4-FFF2-40B4-BE49-F238E27FC236}">
                <a16:creationId xmlns:a16="http://schemas.microsoft.com/office/drawing/2014/main" id="{B651E39E-B5AE-485F-97D8-C26C4E57E4D3}"/>
              </a:ext>
            </a:extLst>
          </p:cNvPr>
          <p:cNvSpPr>
            <a:spLocks noGrp="1"/>
          </p:cNvSpPr>
          <p:nvPr>
            <p:ph idx="1"/>
          </p:nvPr>
        </p:nvSpPr>
        <p:spPr/>
        <p:txBody>
          <a:bodyPr/>
          <a:lstStyle/>
          <a:p>
            <a:r>
              <a:rPr lang="en-US" altLang="zh-CN" dirty="0"/>
              <a:t>Do you think AI can have creativity?</a:t>
            </a:r>
          </a:p>
          <a:p>
            <a:r>
              <a:rPr lang="en-US" altLang="zh-CN" dirty="0"/>
              <a:t>Do you think the creations of AI can be considered as art?</a:t>
            </a:r>
          </a:p>
          <a:p>
            <a:r>
              <a:rPr lang="en-US" altLang="zh-CN" dirty="0"/>
              <a:t>How do we usually consider the value of an artwork?</a:t>
            </a:r>
            <a:endParaRPr lang="zh-CN" altLang="en-US" dirty="0"/>
          </a:p>
        </p:txBody>
      </p:sp>
      <p:sp>
        <p:nvSpPr>
          <p:cNvPr id="7" name="矩形: 圆角 6">
            <a:extLst>
              <a:ext uri="{FF2B5EF4-FFF2-40B4-BE49-F238E27FC236}">
                <a16:creationId xmlns:a16="http://schemas.microsoft.com/office/drawing/2014/main" id="{1012F212-C6B8-41A1-9BD8-2C107BC14371}"/>
              </a:ext>
            </a:extLst>
          </p:cNvPr>
          <p:cNvSpPr/>
          <p:nvPr/>
        </p:nvSpPr>
        <p:spPr>
          <a:xfrm>
            <a:off x="1169709" y="3824926"/>
            <a:ext cx="2498104" cy="2507530"/>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dirty="0"/>
              <a:t>Before Creation</a:t>
            </a:r>
          </a:p>
          <a:p>
            <a:pPr marL="285750" indent="-285750">
              <a:buFont typeface="Arial" panose="020B0604020202020204" pitchFamily="34" charset="0"/>
              <a:buChar char="•"/>
            </a:pPr>
            <a:r>
              <a:rPr lang="en-US" altLang="zh-CN" sz="2400" dirty="0"/>
              <a:t>Artist</a:t>
            </a:r>
          </a:p>
          <a:p>
            <a:pPr marL="285750" indent="-285750">
              <a:buFont typeface="Arial" panose="020B0604020202020204" pitchFamily="34" charset="0"/>
              <a:buChar char="•"/>
            </a:pPr>
            <a:r>
              <a:rPr lang="en-US" altLang="zh-CN" sz="2400" dirty="0"/>
              <a:t>Background</a:t>
            </a:r>
          </a:p>
          <a:p>
            <a:pPr marL="285750" indent="-285750">
              <a:buFont typeface="Arial" panose="020B0604020202020204" pitchFamily="34" charset="0"/>
              <a:buChar char="•"/>
            </a:pPr>
            <a:r>
              <a:rPr lang="en-US" altLang="zh-CN" sz="2400" dirty="0"/>
              <a:t>…</a:t>
            </a:r>
            <a:endParaRPr lang="zh-CN" altLang="en-US" sz="2400" dirty="0"/>
          </a:p>
        </p:txBody>
      </p:sp>
      <p:sp>
        <p:nvSpPr>
          <p:cNvPr id="8" name="矩形: 圆角 7">
            <a:extLst>
              <a:ext uri="{FF2B5EF4-FFF2-40B4-BE49-F238E27FC236}">
                <a16:creationId xmlns:a16="http://schemas.microsoft.com/office/drawing/2014/main" id="{DDE545A3-1FE5-424B-9A71-207D564A8A59}"/>
              </a:ext>
            </a:extLst>
          </p:cNvPr>
          <p:cNvSpPr/>
          <p:nvPr/>
        </p:nvSpPr>
        <p:spPr>
          <a:xfrm>
            <a:off x="4639558" y="3824926"/>
            <a:ext cx="2498104" cy="2507530"/>
          </a:xfrm>
          <a:prstGeom prst="roundRect">
            <a:avLst/>
          </a:prstGeom>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dirty="0"/>
              <a:t>Creation Itself</a:t>
            </a:r>
          </a:p>
          <a:p>
            <a:pPr marL="285750" indent="-285750">
              <a:buFont typeface="Arial" panose="020B0604020202020204" pitchFamily="34" charset="0"/>
              <a:buChar char="•"/>
            </a:pPr>
            <a:r>
              <a:rPr lang="en-US" altLang="zh-CN" sz="2400" dirty="0"/>
              <a:t>Content</a:t>
            </a:r>
          </a:p>
          <a:p>
            <a:pPr marL="285750" indent="-285750">
              <a:buFont typeface="Arial" panose="020B0604020202020204" pitchFamily="34" charset="0"/>
              <a:buChar char="•"/>
            </a:pPr>
            <a:r>
              <a:rPr lang="en-US" altLang="zh-CN" sz="2400" dirty="0"/>
              <a:t>Material</a:t>
            </a:r>
          </a:p>
          <a:p>
            <a:pPr marL="285750" indent="-285750">
              <a:buFont typeface="Arial" panose="020B0604020202020204" pitchFamily="34" charset="0"/>
              <a:buChar char="•"/>
            </a:pPr>
            <a:r>
              <a:rPr lang="en-US" altLang="zh-CN" sz="2400" dirty="0"/>
              <a:t>…</a:t>
            </a:r>
          </a:p>
        </p:txBody>
      </p:sp>
      <p:sp>
        <p:nvSpPr>
          <p:cNvPr id="9" name="矩形: 圆角 8">
            <a:extLst>
              <a:ext uri="{FF2B5EF4-FFF2-40B4-BE49-F238E27FC236}">
                <a16:creationId xmlns:a16="http://schemas.microsoft.com/office/drawing/2014/main" id="{496991D8-7709-449C-8236-E883B55FCD74}"/>
              </a:ext>
            </a:extLst>
          </p:cNvPr>
          <p:cNvSpPr/>
          <p:nvPr/>
        </p:nvSpPr>
        <p:spPr>
          <a:xfrm>
            <a:off x="8109407" y="3824926"/>
            <a:ext cx="2498104" cy="2507530"/>
          </a:xfrm>
          <a:prstGeom prst="round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dirty="0"/>
              <a:t>After Creation</a:t>
            </a:r>
          </a:p>
          <a:p>
            <a:pPr marL="285750" indent="-285750">
              <a:buFont typeface="Arial" panose="020B0604020202020204" pitchFamily="34" charset="0"/>
              <a:buChar char="•"/>
            </a:pPr>
            <a:r>
              <a:rPr lang="en-US" altLang="zh-CN" sz="2400" dirty="0"/>
              <a:t>Presentation</a:t>
            </a:r>
          </a:p>
          <a:p>
            <a:pPr marL="285750" indent="-285750">
              <a:buFont typeface="Arial" panose="020B0604020202020204" pitchFamily="34" charset="0"/>
              <a:buChar char="•"/>
            </a:pPr>
            <a:r>
              <a:rPr lang="en-US" altLang="zh-CN" sz="2400" dirty="0"/>
              <a:t>Audience</a:t>
            </a:r>
          </a:p>
          <a:p>
            <a:pPr marL="285750" indent="-285750">
              <a:buFont typeface="Arial" panose="020B0604020202020204" pitchFamily="34" charset="0"/>
              <a:buChar char="•"/>
            </a:pPr>
            <a:r>
              <a:rPr lang="en-US" altLang="zh-CN" sz="2400" dirty="0"/>
              <a:t>…</a:t>
            </a:r>
            <a:endParaRPr lang="zh-CN" altLang="en-US" sz="2400" dirty="0"/>
          </a:p>
        </p:txBody>
      </p:sp>
      <p:sp>
        <p:nvSpPr>
          <p:cNvPr id="4" name="灯片编号占位符 3">
            <a:extLst>
              <a:ext uri="{FF2B5EF4-FFF2-40B4-BE49-F238E27FC236}">
                <a16:creationId xmlns:a16="http://schemas.microsoft.com/office/drawing/2014/main" id="{EFE2F390-B757-45C5-988B-636803830ADE}"/>
              </a:ext>
            </a:extLst>
          </p:cNvPr>
          <p:cNvSpPr>
            <a:spLocks noGrp="1"/>
          </p:cNvSpPr>
          <p:nvPr>
            <p:ph type="sldNum" sz="quarter" idx="12"/>
          </p:nvPr>
        </p:nvSpPr>
        <p:spPr/>
        <p:txBody>
          <a:bodyPr/>
          <a:lstStyle/>
          <a:p>
            <a:fld id="{3F0DB65C-E779-4FF9-988F-48F85A51151F}" type="slidenum">
              <a:rPr lang="zh-CN" altLang="en-US" smtClean="0"/>
              <a:pPr/>
              <a:t>9</a:t>
            </a:fld>
            <a:r>
              <a:rPr lang="en-US" altLang="zh-CN"/>
              <a:t>/37</a:t>
            </a:r>
            <a:endParaRPr lang="zh-CN" altLang="en-US" dirty="0"/>
          </a:p>
        </p:txBody>
      </p:sp>
    </p:spTree>
    <p:extLst>
      <p:ext uri="{BB962C8B-B14F-4D97-AF65-F5344CB8AC3E}">
        <p14:creationId xmlns:p14="http://schemas.microsoft.com/office/powerpoint/2010/main" val="209911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
      <a:majorFont>
        <a:latin typeface="Times New Roman"/>
        <a:ea typeface="等线"/>
        <a:cs typeface=""/>
      </a:majorFont>
      <a:minorFont>
        <a:latin typeface="Times New Roma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1680</TotalTime>
  <Words>4470</Words>
  <Application>Microsoft Office PowerPoint</Application>
  <PresentationFormat>宽屏</PresentationFormat>
  <Paragraphs>490</Paragraphs>
  <Slides>39</Slides>
  <Notes>34</Notes>
  <HiddenSlides>2</HiddenSlides>
  <MMClips>5</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-apple-system</vt:lpstr>
      <vt:lpstr>等线</vt:lpstr>
      <vt:lpstr>黑体</vt:lpstr>
      <vt:lpstr>Arial</vt:lpstr>
      <vt:lpstr>Cambria Math</vt:lpstr>
      <vt:lpstr>Georgia</vt:lpstr>
      <vt:lpstr>Times New Roman</vt:lpstr>
      <vt:lpstr>Office 主题​​</vt:lpstr>
      <vt:lpstr>AI Creativity with  Text Generation</vt:lpstr>
      <vt:lpstr>Contents</vt:lpstr>
      <vt:lpstr>Contents</vt:lpstr>
      <vt:lpstr>PowerPoint 演示文稿</vt:lpstr>
      <vt:lpstr>More Examples of AI Creativity</vt:lpstr>
      <vt:lpstr>More Examples of AI Creativity</vt:lpstr>
      <vt:lpstr>AI “Art”</vt:lpstr>
      <vt:lpstr>Human Art VS AI Art ?</vt:lpstr>
      <vt:lpstr>Discussion</vt:lpstr>
      <vt:lpstr>Art Value: Before Creation </vt:lpstr>
      <vt:lpstr>Art Value: After Creation </vt:lpstr>
      <vt:lpstr>AI Art Value: Content Itself</vt:lpstr>
      <vt:lpstr>AI Art Value: Before &amp; After Creation</vt:lpstr>
      <vt:lpstr>AI Art Value: My Opinion</vt:lpstr>
      <vt:lpstr>PowerPoint 演示文稿</vt:lpstr>
      <vt:lpstr>Human-AI Co-Creation</vt:lpstr>
      <vt:lpstr>Contents</vt:lpstr>
      <vt:lpstr>Infinite Monkey Theorem</vt:lpstr>
      <vt:lpstr>Infinite Monkey Theorem (Math)</vt:lpstr>
      <vt:lpstr>Measure Creativity with Probability?</vt:lpstr>
      <vt:lpstr>Language Model —— Smarter Monkey</vt:lpstr>
      <vt:lpstr>LM document probability</vt:lpstr>
      <vt:lpstr>Perplexity</vt:lpstr>
      <vt:lpstr>Perplexity of representative LMs</vt:lpstr>
      <vt:lpstr>Decoding (Searching)</vt:lpstr>
      <vt:lpstr>Decoding for creativity (sampling)</vt:lpstr>
      <vt:lpstr>Top-K sampling</vt:lpstr>
      <vt:lpstr>Top-p sampling (Nucleus sampling)</vt:lpstr>
      <vt:lpstr>Quiz: Sampling methods</vt:lpstr>
      <vt:lpstr>Contents</vt:lpstr>
      <vt:lpstr>Human in the loop</vt:lpstr>
      <vt:lpstr>Condition: Prompt</vt:lpstr>
      <vt:lpstr>Condition: Topic</vt:lpstr>
      <vt:lpstr>Condition: Conversation</vt:lpstr>
      <vt:lpstr>Condition: Theme &amp; Description</vt:lpstr>
      <vt:lpstr>Contents</vt:lpstr>
      <vt:lpstr>Conclusion</vt:lpstr>
      <vt:lpstr>Condition: Intent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Creativity with  Text Generation</dc:title>
  <dc:creator>Winde Blmoista</dc:creator>
  <cp:lastModifiedBy>Winde Blmoista</cp:lastModifiedBy>
  <cp:revision>43</cp:revision>
  <dcterms:created xsi:type="dcterms:W3CDTF">2022-03-06T08:01:07Z</dcterms:created>
  <dcterms:modified xsi:type="dcterms:W3CDTF">2022-03-16T07:58:21Z</dcterms:modified>
</cp:coreProperties>
</file>